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71" r:id="rId1"/>
  </p:sldMasterIdLst>
  <p:notesMasterIdLst>
    <p:notesMasterId r:id="rId91"/>
  </p:notesMasterIdLst>
  <p:handoutMasterIdLst>
    <p:handoutMasterId r:id="rId92"/>
  </p:handoutMasterIdLst>
  <p:sldIdLst>
    <p:sldId id="426" r:id="rId2"/>
    <p:sldId id="454" r:id="rId3"/>
    <p:sldId id="282" r:id="rId4"/>
    <p:sldId id="416" r:id="rId5"/>
    <p:sldId id="351" r:id="rId6"/>
    <p:sldId id="427" r:id="rId7"/>
    <p:sldId id="359" r:id="rId8"/>
    <p:sldId id="381" r:id="rId9"/>
    <p:sldId id="342" r:id="rId10"/>
    <p:sldId id="343" r:id="rId11"/>
    <p:sldId id="361" r:id="rId12"/>
    <p:sldId id="358" r:id="rId13"/>
    <p:sldId id="347" r:id="rId14"/>
    <p:sldId id="348" r:id="rId15"/>
    <p:sldId id="349" r:id="rId16"/>
    <p:sldId id="268" r:id="rId17"/>
    <p:sldId id="287" r:id="rId18"/>
    <p:sldId id="325" r:id="rId19"/>
    <p:sldId id="370" r:id="rId20"/>
    <p:sldId id="284" r:id="rId21"/>
    <p:sldId id="326" r:id="rId22"/>
    <p:sldId id="288" r:id="rId23"/>
    <p:sldId id="270" r:id="rId24"/>
    <p:sldId id="327" r:id="rId25"/>
    <p:sldId id="421" r:id="rId26"/>
    <p:sldId id="271" r:id="rId27"/>
    <p:sldId id="273" r:id="rId28"/>
    <p:sldId id="414" r:id="rId29"/>
    <p:sldId id="272" r:id="rId30"/>
    <p:sldId id="290" r:id="rId31"/>
    <p:sldId id="291" r:id="rId32"/>
    <p:sldId id="274" r:id="rId33"/>
    <p:sldId id="292" r:id="rId34"/>
    <p:sldId id="275" r:id="rId35"/>
    <p:sldId id="293" r:id="rId36"/>
    <p:sldId id="294" r:id="rId37"/>
    <p:sldId id="295" r:id="rId38"/>
    <p:sldId id="296" r:id="rId39"/>
    <p:sldId id="328" r:id="rId40"/>
    <p:sldId id="276" r:id="rId41"/>
    <p:sldId id="315" r:id="rId42"/>
    <p:sldId id="316" r:id="rId43"/>
    <p:sldId id="398" r:id="rId44"/>
    <p:sldId id="451" r:id="rId45"/>
    <p:sldId id="301" r:id="rId46"/>
    <p:sldId id="443" r:id="rId47"/>
    <p:sldId id="452" r:id="rId48"/>
    <p:sldId id="399" r:id="rId49"/>
    <p:sldId id="447" r:id="rId50"/>
    <p:sldId id="302" r:id="rId51"/>
    <p:sldId id="303" r:id="rId52"/>
    <p:sldId id="304" r:id="rId53"/>
    <p:sldId id="420" r:id="rId54"/>
    <p:sldId id="423" r:id="rId55"/>
    <p:sldId id="456" r:id="rId56"/>
    <p:sldId id="424" r:id="rId57"/>
    <p:sldId id="305" r:id="rId58"/>
    <p:sldId id="458" r:id="rId59"/>
    <p:sldId id="459" r:id="rId60"/>
    <p:sldId id="461" r:id="rId61"/>
    <p:sldId id="460" r:id="rId62"/>
    <p:sldId id="306" r:id="rId63"/>
    <p:sldId id="307" r:id="rId64"/>
    <p:sldId id="308" r:id="rId65"/>
    <p:sldId id="309" r:id="rId66"/>
    <p:sldId id="310" r:id="rId67"/>
    <p:sldId id="411" r:id="rId68"/>
    <p:sldId id="311" r:id="rId69"/>
    <p:sldId id="413" r:id="rId70"/>
    <p:sldId id="448" r:id="rId71"/>
    <p:sldId id="449" r:id="rId72"/>
    <p:sldId id="453" r:id="rId73"/>
    <p:sldId id="419" r:id="rId74"/>
    <p:sldId id="450" r:id="rId75"/>
    <p:sldId id="432" r:id="rId76"/>
    <p:sldId id="312" r:id="rId77"/>
    <p:sldId id="298" r:id="rId78"/>
    <p:sldId id="313" r:id="rId79"/>
    <p:sldId id="429" r:id="rId80"/>
    <p:sldId id="299" r:id="rId81"/>
    <p:sldId id="314" r:id="rId82"/>
    <p:sldId id="317" r:id="rId83"/>
    <p:sldId id="318" r:id="rId84"/>
    <p:sldId id="319" r:id="rId85"/>
    <p:sldId id="320" r:id="rId86"/>
    <p:sldId id="280" r:id="rId87"/>
    <p:sldId id="324" r:id="rId88"/>
    <p:sldId id="322" r:id="rId89"/>
    <p:sldId id="283" r:id="rId90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444B067-C9E3-9543-9DE3-A224FF7DACEC}">
          <p14:sldIdLst>
            <p14:sldId id="426"/>
            <p14:sldId id="454"/>
            <p14:sldId id="282"/>
            <p14:sldId id="416"/>
            <p14:sldId id="351"/>
            <p14:sldId id="427"/>
            <p14:sldId id="359"/>
            <p14:sldId id="381"/>
          </p14:sldIdLst>
        </p14:section>
        <p14:section name="Chap 1.1 Computer Revolution" id="{D18ED94A-AA43-754B-881E-448FE716AE6C}">
          <p14:sldIdLst>
            <p14:sldId id="342"/>
            <p14:sldId id="343"/>
            <p14:sldId id="361"/>
            <p14:sldId id="358"/>
            <p14:sldId id="347"/>
            <p14:sldId id="348"/>
            <p14:sldId id="349"/>
            <p14:sldId id="268"/>
            <p14:sldId id="287"/>
            <p14:sldId id="325"/>
            <p14:sldId id="370"/>
            <p14:sldId id="284"/>
            <p14:sldId id="326"/>
            <p14:sldId id="288"/>
            <p14:sldId id="270"/>
          </p14:sldIdLst>
        </p14:section>
        <p14:section name="Chap 1.2 Eight Great Ideas" id="{A8456594-9FD4-734F-8571-361E9ABEAFE5}">
          <p14:sldIdLst>
            <p14:sldId id="327"/>
            <p14:sldId id="421"/>
          </p14:sldIdLst>
        </p14:section>
        <p14:section name="Chap 1.3 Below Your Program" id="{7D3835E6-2382-664E-8FB2-33F8493FFE70}">
          <p14:sldIdLst>
            <p14:sldId id="271"/>
            <p14:sldId id="273"/>
            <p14:sldId id="414"/>
          </p14:sldIdLst>
        </p14:section>
        <p14:section name="Chap 1.4 Under the Covers" id="{9E71586B-9A1E-E34E-9373-8440E15AC258}">
          <p14:sldIdLst>
            <p14:sldId id="272"/>
            <p14:sldId id="290"/>
            <p14:sldId id="291"/>
            <p14:sldId id="274"/>
            <p14:sldId id="292"/>
            <p14:sldId id="275"/>
            <p14:sldId id="293"/>
            <p14:sldId id="294"/>
            <p14:sldId id="295"/>
          </p14:sldIdLst>
        </p14:section>
        <p14:section name="Chap 1.5 Technologies - Processors and Memory" id="{863593C0-5DE0-7443-86CC-657BE6B9EEBC}">
          <p14:sldIdLst>
            <p14:sldId id="296"/>
            <p14:sldId id="328"/>
            <p14:sldId id="276"/>
            <p14:sldId id="315"/>
            <p14:sldId id="316"/>
          </p14:sldIdLst>
        </p14:section>
        <p14:section name="Chapt 1.6 Performance" id="{BCCD55B0-C4E9-6942-BA2E-19F8A1D62DED}">
          <p14:sldIdLst>
            <p14:sldId id="398"/>
            <p14:sldId id="451"/>
            <p14:sldId id="301"/>
            <p14:sldId id="443"/>
            <p14:sldId id="452"/>
            <p14:sldId id="399"/>
            <p14:sldId id="447"/>
            <p14:sldId id="302"/>
            <p14:sldId id="303"/>
            <p14:sldId id="304"/>
            <p14:sldId id="420"/>
            <p14:sldId id="423"/>
            <p14:sldId id="456"/>
            <p14:sldId id="424"/>
            <p14:sldId id="305"/>
            <p14:sldId id="458"/>
            <p14:sldId id="459"/>
            <p14:sldId id="461"/>
            <p14:sldId id="460"/>
            <p14:sldId id="306"/>
            <p14:sldId id="307"/>
            <p14:sldId id="308"/>
            <p14:sldId id="309"/>
            <p14:sldId id="310"/>
            <p14:sldId id="411"/>
            <p14:sldId id="311"/>
            <p14:sldId id="413"/>
            <p14:sldId id="448"/>
            <p14:sldId id="449"/>
            <p14:sldId id="453"/>
            <p14:sldId id="419"/>
            <p14:sldId id="450"/>
            <p14:sldId id="432"/>
            <p14:sldId id="312"/>
          </p14:sldIdLst>
        </p14:section>
        <p14:section name="Chap 1.7 Power Trends" id="{49CF39DC-4BBA-1044-BB8B-9B619F1467B2}">
          <p14:sldIdLst>
            <p14:sldId id="298"/>
            <p14:sldId id="313"/>
          </p14:sldIdLst>
        </p14:section>
        <p14:section name="Chap 1.8 Multiprocessors" id="{79E52418-5587-4547-9B76-83AC3225B377}">
          <p14:sldIdLst>
            <p14:sldId id="429"/>
            <p14:sldId id="299"/>
            <p14:sldId id="314"/>
          </p14:sldIdLst>
        </p14:section>
        <p14:section name="Chap 1.9 Benchmarking" id="{24E17DFC-D8A3-1B4C-AD84-EC354F046D0F}">
          <p14:sldIdLst>
            <p14:sldId id="317"/>
            <p14:sldId id="318"/>
            <p14:sldId id="319"/>
            <p14:sldId id="320"/>
            <p14:sldId id="280"/>
            <p14:sldId id="324"/>
            <p14:sldId id="322"/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23" autoAdjust="0"/>
    <p:restoredTop sz="94710" autoAdjust="0"/>
  </p:normalViewPr>
  <p:slideViewPr>
    <p:cSldViewPr>
      <p:cViewPr varScale="1">
        <p:scale>
          <a:sx n="119" d="100"/>
          <a:sy n="119" d="100"/>
        </p:scale>
        <p:origin x="158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2720" y="216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C7368418-9F7F-1BE4-F18A-59CF33275B8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Morgan Kaufmann Publishers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793F7B87-57CF-681C-68FB-332CBECF217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75300" y="0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9A5F96F8-3996-D04D-B280-FA2FDB68F02A}" type="datetime4">
              <a:rPr lang="en-US"/>
              <a:pPr>
                <a:defRPr/>
              </a:pPr>
              <a:t>May 24, 2024</a:t>
            </a:fld>
            <a:endParaRPr lang="en-US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B96674EF-5523-8837-33C1-3853F42C841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Chapter 1 — Computer Abstractions and Technology</a:t>
            </a:r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1E12EEE9-4D07-5B83-914F-FE210335E826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75300" y="9723438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anose="02020603050405020304" pitchFamily="18" charset="0"/>
              </a:defRPr>
            </a:lvl1pPr>
          </a:lstStyle>
          <a:p>
            <a:fld id="{0FEB717A-3815-7C49-819B-F7E0CAB6AD9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6AFA3282-4E3F-6DFE-DE8C-02CF68CFF1A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Morgan Kaufmann Publishers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EF3BBA2D-7D32-F3BC-9227-1D6010B01A1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41EBC051-B635-A046-B4A9-A88D5F112BA0}" type="datetime4">
              <a:rPr lang="en-US"/>
              <a:pPr>
                <a:defRPr/>
              </a:pPr>
              <a:t>May 24, 2024</a:t>
            </a:fld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2562786E-E37C-CF07-9F73-ACEEF653A7C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>
            <a:extLst>
              <a:ext uri="{FF2B5EF4-FFF2-40B4-BE49-F238E27FC236}">
                <a16:creationId xmlns:a16="http://schemas.microsoft.com/office/drawing/2014/main" id="{900A66EB-5EED-3165-80F6-6CF84873B88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>
            <a:extLst>
              <a:ext uri="{FF2B5EF4-FFF2-40B4-BE49-F238E27FC236}">
                <a16:creationId xmlns:a16="http://schemas.microsoft.com/office/drawing/2014/main" id="{D757A76C-C1B8-F9EB-9C0F-A244D1E4DB2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Chapter 1 — Computer Abstractions and Technology</a:t>
            </a:r>
          </a:p>
        </p:txBody>
      </p:sp>
      <p:sp>
        <p:nvSpPr>
          <p:cNvPr id="8199" name="Rectangle 7">
            <a:extLst>
              <a:ext uri="{FF2B5EF4-FFF2-40B4-BE49-F238E27FC236}">
                <a16:creationId xmlns:a16="http://schemas.microsoft.com/office/drawing/2014/main" id="{17C449D5-A581-7006-96A6-B66FEE6E7E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anose="02020603050405020304" pitchFamily="18" charset="0"/>
              </a:defRPr>
            </a:lvl1pPr>
          </a:lstStyle>
          <a:p>
            <a:fld id="{6B6D055A-9670-9D4A-A5A2-DF6EC0A6274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392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911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5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7314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12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5D6BF43C-8438-8F7D-B661-3ADDD388E9B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933E8926-0FE6-C96A-2151-1A42D2E4742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880FEC1-A460-214C-A560-76097A0AD50B}" type="datetime4">
              <a:rPr lang="en-US" altLang="en-US" smtClean="0">
                <a:latin typeface="Times New Roman" panose="02020603050405020304" pitchFamily="18" charset="0"/>
              </a:rPr>
              <a:pPr/>
              <a:t>May 24,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196" name="Rectangle 6">
            <a:extLst>
              <a:ext uri="{FF2B5EF4-FFF2-40B4-BE49-F238E27FC236}">
                <a16:creationId xmlns:a16="http://schemas.microsoft.com/office/drawing/2014/main" id="{FD820AD2-0C2B-FC81-E8A0-74C9241205D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8197" name="Rectangle 7">
            <a:extLst>
              <a:ext uri="{FF2B5EF4-FFF2-40B4-BE49-F238E27FC236}">
                <a16:creationId xmlns:a16="http://schemas.microsoft.com/office/drawing/2014/main" id="{28E6BD15-0649-D916-B1AC-FB5A215FEA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15C8490-94F6-6340-980A-4AA58AAF16A5}" type="slidenum">
              <a:rPr lang="en-US" altLang="en-US">
                <a:latin typeface="Times New Roman" panose="02020603050405020304" pitchFamily="18" charset="0"/>
              </a:rPr>
              <a:pPr/>
              <a:t>16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198" name="Rectangle 2">
            <a:extLst>
              <a:ext uri="{FF2B5EF4-FFF2-40B4-BE49-F238E27FC236}">
                <a16:creationId xmlns:a16="http://schemas.microsoft.com/office/drawing/2014/main" id="{B2AE755B-24D6-3A92-27E6-37F43E5C95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9" name="Rectangle 3">
            <a:extLst>
              <a:ext uri="{FF2B5EF4-FFF2-40B4-BE49-F238E27FC236}">
                <a16:creationId xmlns:a16="http://schemas.microsoft.com/office/drawing/2014/main" id="{75DD3EC2-4B5A-1F75-3FB5-286CA8D716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3EFF32C8-31E8-0AFF-FE14-B66AACB8C97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3E04E1B0-CDD2-36EA-6D0E-2DC0347087A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50C31EA-C671-6547-A1DD-01ACB42D187D}" type="datetime4">
              <a:rPr lang="en-US" altLang="en-US" smtClean="0">
                <a:latin typeface="Times New Roman" panose="02020603050405020304" pitchFamily="18" charset="0"/>
              </a:rPr>
              <a:pPr/>
              <a:t>May 24,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244" name="Rectangle 6">
            <a:extLst>
              <a:ext uri="{FF2B5EF4-FFF2-40B4-BE49-F238E27FC236}">
                <a16:creationId xmlns:a16="http://schemas.microsoft.com/office/drawing/2014/main" id="{07C1FC59-2893-E0C2-55A3-511225628E2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10245" name="Rectangle 7">
            <a:extLst>
              <a:ext uri="{FF2B5EF4-FFF2-40B4-BE49-F238E27FC236}">
                <a16:creationId xmlns:a16="http://schemas.microsoft.com/office/drawing/2014/main" id="{4233D57D-A254-BB13-0E32-58502EEB9B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0419B3C-7C71-0349-83D7-BFF551FD4C99}" type="slidenum">
              <a:rPr lang="en-US" altLang="en-US">
                <a:latin typeface="Times New Roman" panose="02020603050405020304" pitchFamily="18" charset="0"/>
              </a:rPr>
              <a:pPr/>
              <a:t>17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246" name="Rectangle 2">
            <a:extLst>
              <a:ext uri="{FF2B5EF4-FFF2-40B4-BE49-F238E27FC236}">
                <a16:creationId xmlns:a16="http://schemas.microsoft.com/office/drawing/2014/main" id="{D9695DD0-AD01-11F4-5066-8940B68F00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7" name="Rectangle 3">
            <a:extLst>
              <a:ext uri="{FF2B5EF4-FFF2-40B4-BE49-F238E27FC236}">
                <a16:creationId xmlns:a16="http://schemas.microsoft.com/office/drawing/2014/main" id="{9BE4F0BD-7975-97BC-E5F6-C9BF92E5D1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0581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DB1BA3B0-AACC-A092-165A-ADB895AEFA2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102C3291-018A-A2F4-C2C9-1189AC62276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6226B0A-58EF-184D-B9A7-22D3DCC27C03}" type="datetime4">
              <a:rPr lang="en-US" altLang="en-US" smtClean="0">
                <a:latin typeface="Times New Roman" panose="02020603050405020304" pitchFamily="18" charset="0"/>
              </a:rPr>
              <a:pPr/>
              <a:t>May 24,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316" name="Rectangle 6">
            <a:extLst>
              <a:ext uri="{FF2B5EF4-FFF2-40B4-BE49-F238E27FC236}">
                <a16:creationId xmlns:a16="http://schemas.microsoft.com/office/drawing/2014/main" id="{63F8BCFD-67DA-7683-00AD-816469CA54A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13317" name="Rectangle 7">
            <a:extLst>
              <a:ext uri="{FF2B5EF4-FFF2-40B4-BE49-F238E27FC236}">
                <a16:creationId xmlns:a16="http://schemas.microsoft.com/office/drawing/2014/main" id="{74018292-DDEA-857B-0AAB-1CB0CC1355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AE74EA3-D448-C448-B58B-65D4D97B59C3}" type="slidenum">
              <a:rPr lang="en-US" altLang="en-US">
                <a:latin typeface="Times New Roman" panose="02020603050405020304" pitchFamily="18" charset="0"/>
              </a:rPr>
              <a:pPr/>
              <a:t>20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318" name="Rectangle 2">
            <a:extLst>
              <a:ext uri="{FF2B5EF4-FFF2-40B4-BE49-F238E27FC236}">
                <a16:creationId xmlns:a16="http://schemas.microsoft.com/office/drawing/2014/main" id="{8604C50D-756F-FB04-3FAC-2F4E9A6DC5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9" name="Rectangle 3">
            <a:extLst>
              <a:ext uri="{FF2B5EF4-FFF2-40B4-BE49-F238E27FC236}">
                <a16:creationId xmlns:a16="http://schemas.microsoft.com/office/drawing/2014/main" id="{73084121-3F7A-6ECD-71AC-0F8A7ED4B7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C938ED30-DEF2-E239-524C-59BFFB28D2C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1A194638-0518-70AE-344E-4F5ED836C71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9F68C32-4DE5-4641-85FB-487F85415BC4}" type="datetime4">
              <a:rPr lang="en-US" altLang="en-US" smtClean="0">
                <a:latin typeface="Times New Roman" panose="02020603050405020304" pitchFamily="18" charset="0"/>
              </a:rPr>
              <a:pPr/>
              <a:t>May 24,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88" name="Rectangle 6">
            <a:extLst>
              <a:ext uri="{FF2B5EF4-FFF2-40B4-BE49-F238E27FC236}">
                <a16:creationId xmlns:a16="http://schemas.microsoft.com/office/drawing/2014/main" id="{36CADEA6-33A4-BBD7-CBC4-8F373779FB9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16389" name="Rectangle 7">
            <a:extLst>
              <a:ext uri="{FF2B5EF4-FFF2-40B4-BE49-F238E27FC236}">
                <a16:creationId xmlns:a16="http://schemas.microsoft.com/office/drawing/2014/main" id="{554128AB-7003-A5E1-0BB9-53338AF0A3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27E80E8-3ED8-F34A-BC81-E22B04538112}" type="slidenum">
              <a:rPr lang="en-US" altLang="en-US">
                <a:latin typeface="Times New Roman" panose="02020603050405020304" pitchFamily="18" charset="0"/>
              </a:rPr>
              <a:pPr/>
              <a:t>22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90" name="Rectangle 2">
            <a:extLst>
              <a:ext uri="{FF2B5EF4-FFF2-40B4-BE49-F238E27FC236}">
                <a16:creationId xmlns:a16="http://schemas.microsoft.com/office/drawing/2014/main" id="{1876125B-FDA4-BDC8-A0E2-4CE13D76C0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91" name="Rectangle 3">
            <a:extLst>
              <a:ext uri="{FF2B5EF4-FFF2-40B4-BE49-F238E27FC236}">
                <a16:creationId xmlns:a16="http://schemas.microsoft.com/office/drawing/2014/main" id="{D1B43F46-1D8D-46D4-0023-28742EB480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813131EE-00F0-40D3-3A34-666F2F33206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270E4B07-99F6-80C6-84CE-AD1DCD62AB9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E941778-4C35-CB42-A26B-F3E2DBC0AA72}" type="datetime4">
              <a:rPr lang="en-US" altLang="en-US" smtClean="0">
                <a:latin typeface="Times New Roman" panose="02020603050405020304" pitchFamily="18" charset="0"/>
              </a:rPr>
              <a:pPr/>
              <a:t>May 24,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8436" name="Rectangle 6">
            <a:extLst>
              <a:ext uri="{FF2B5EF4-FFF2-40B4-BE49-F238E27FC236}">
                <a16:creationId xmlns:a16="http://schemas.microsoft.com/office/drawing/2014/main" id="{B85A96EA-55CF-CB61-450B-B408449F9EB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18437" name="Rectangle 7">
            <a:extLst>
              <a:ext uri="{FF2B5EF4-FFF2-40B4-BE49-F238E27FC236}">
                <a16:creationId xmlns:a16="http://schemas.microsoft.com/office/drawing/2014/main" id="{9D701DBC-74A0-60B8-ABAE-AFC04595CC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3D30275-FD20-374D-A17B-74DB233E3563}" type="slidenum">
              <a:rPr lang="en-US" altLang="en-US">
                <a:latin typeface="Times New Roman" panose="02020603050405020304" pitchFamily="18" charset="0"/>
              </a:rPr>
              <a:pPr/>
              <a:t>23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8438" name="Rectangle 2">
            <a:extLst>
              <a:ext uri="{FF2B5EF4-FFF2-40B4-BE49-F238E27FC236}">
                <a16:creationId xmlns:a16="http://schemas.microsoft.com/office/drawing/2014/main" id="{5F61613F-1CF4-4BF4-DF2F-A4CC7FE2B0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9" name="Rectangle 3">
            <a:extLst>
              <a:ext uri="{FF2B5EF4-FFF2-40B4-BE49-F238E27FC236}">
                <a16:creationId xmlns:a16="http://schemas.microsoft.com/office/drawing/2014/main" id="{7C12E20C-E56C-7530-84C4-37D3710BF0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9144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6C08442A-903A-4330-8712-E4658FE9601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E6BB930C-07E4-4516-E622-79C99DE7A85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2E1733C-A0F5-A14E-AAD4-FC517E791957}" type="datetime4">
              <a:rPr lang="en-US" altLang="en-US" smtClean="0">
                <a:latin typeface="Times New Roman" panose="02020603050405020304" pitchFamily="18" charset="0"/>
              </a:rPr>
              <a:pPr/>
              <a:t>May 24,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1508" name="Rectangle 6">
            <a:extLst>
              <a:ext uri="{FF2B5EF4-FFF2-40B4-BE49-F238E27FC236}">
                <a16:creationId xmlns:a16="http://schemas.microsoft.com/office/drawing/2014/main" id="{D1F45646-8B8A-4D99-3ECE-577C594F174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21509" name="Rectangle 7">
            <a:extLst>
              <a:ext uri="{FF2B5EF4-FFF2-40B4-BE49-F238E27FC236}">
                <a16:creationId xmlns:a16="http://schemas.microsoft.com/office/drawing/2014/main" id="{1660F513-0B6A-4CFC-9EA6-4808DFF0A5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E56279-561E-5045-8815-BEEBCA410AA9}" type="slidenum">
              <a:rPr lang="en-US" altLang="en-US">
                <a:latin typeface="Times New Roman" panose="02020603050405020304" pitchFamily="18" charset="0"/>
              </a:rPr>
              <a:pPr/>
              <a:t>26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1510" name="Rectangle 2">
            <a:extLst>
              <a:ext uri="{FF2B5EF4-FFF2-40B4-BE49-F238E27FC236}">
                <a16:creationId xmlns:a16="http://schemas.microsoft.com/office/drawing/2014/main" id="{9E3B7E36-4C53-CC24-2051-6868A43AA9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11" name="Rectangle 3">
            <a:extLst>
              <a:ext uri="{FF2B5EF4-FFF2-40B4-BE49-F238E27FC236}">
                <a16:creationId xmlns:a16="http://schemas.microsoft.com/office/drawing/2014/main" id="{CEDA49DC-B481-18F5-AFA4-E4C236FCE2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41ECD434-828A-28F3-9713-433E092D980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0EAB3120-F21A-9C23-F2C0-81E623BDE7E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4DA86A7-41EE-0740-BEDC-7CBBC6A81415}" type="datetime4">
              <a:rPr lang="en-US" altLang="en-US" smtClean="0">
                <a:latin typeface="Times New Roman" panose="02020603050405020304" pitchFamily="18" charset="0"/>
              </a:rPr>
              <a:pPr/>
              <a:t>May 24,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3556" name="Rectangle 6">
            <a:extLst>
              <a:ext uri="{FF2B5EF4-FFF2-40B4-BE49-F238E27FC236}">
                <a16:creationId xmlns:a16="http://schemas.microsoft.com/office/drawing/2014/main" id="{A9289338-A56A-2387-67C5-90BA0385F74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23557" name="Rectangle 7">
            <a:extLst>
              <a:ext uri="{FF2B5EF4-FFF2-40B4-BE49-F238E27FC236}">
                <a16:creationId xmlns:a16="http://schemas.microsoft.com/office/drawing/2014/main" id="{CF65398B-384E-477C-4A70-EE11D420DB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FA40510-F533-3C49-861E-CB504CDEA72B}" type="slidenum">
              <a:rPr lang="en-US" altLang="en-US">
                <a:latin typeface="Times New Roman" panose="02020603050405020304" pitchFamily="18" charset="0"/>
              </a:rPr>
              <a:pPr/>
              <a:t>27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3558" name="Rectangle 2">
            <a:extLst>
              <a:ext uri="{FF2B5EF4-FFF2-40B4-BE49-F238E27FC236}">
                <a16:creationId xmlns:a16="http://schemas.microsoft.com/office/drawing/2014/main" id="{BA0801BB-4F94-5CA2-37D5-56104A3583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9" name="Rectangle 3">
            <a:extLst>
              <a:ext uri="{FF2B5EF4-FFF2-40B4-BE49-F238E27FC236}">
                <a16:creationId xmlns:a16="http://schemas.microsoft.com/office/drawing/2014/main" id="{71B51479-CE96-6C81-25A4-AFFF503B70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7061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958C8D7E-10B8-E1B0-C36E-F41629860A5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DDDDECD2-20CC-9D2B-1157-C848C0061DC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807DEE4-10D6-184C-AD6F-DE5EF9EBCE6B}" type="datetime4">
              <a:rPr lang="en-US" altLang="en-US" smtClean="0">
                <a:latin typeface="Times New Roman" panose="02020603050405020304" pitchFamily="18" charset="0"/>
              </a:rPr>
              <a:pPr/>
              <a:t>May 24,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5604" name="Rectangle 6">
            <a:extLst>
              <a:ext uri="{FF2B5EF4-FFF2-40B4-BE49-F238E27FC236}">
                <a16:creationId xmlns:a16="http://schemas.microsoft.com/office/drawing/2014/main" id="{819C3F8C-15BE-B5D2-514B-64485A18733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25605" name="Rectangle 7">
            <a:extLst>
              <a:ext uri="{FF2B5EF4-FFF2-40B4-BE49-F238E27FC236}">
                <a16:creationId xmlns:a16="http://schemas.microsoft.com/office/drawing/2014/main" id="{275B1665-7511-3545-6FDB-9F796A2257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70CF8F9-2625-434A-B4A6-A668D7031D82}" type="slidenum">
              <a:rPr lang="en-US" altLang="en-US">
                <a:latin typeface="Times New Roman" panose="02020603050405020304" pitchFamily="18" charset="0"/>
              </a:rPr>
              <a:pPr/>
              <a:t>29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5606" name="Rectangle 2">
            <a:extLst>
              <a:ext uri="{FF2B5EF4-FFF2-40B4-BE49-F238E27FC236}">
                <a16:creationId xmlns:a16="http://schemas.microsoft.com/office/drawing/2014/main" id="{3CA1927B-E19A-5719-8A0C-74579E8D3F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7" name="Rectangle 3">
            <a:extLst>
              <a:ext uri="{FF2B5EF4-FFF2-40B4-BE49-F238E27FC236}">
                <a16:creationId xmlns:a16="http://schemas.microsoft.com/office/drawing/2014/main" id="{6FE5D27C-5E53-5046-39CC-4EF8A63372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DFFE79D1-5EA4-8F86-FB4A-B1121AFD5FE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2693AFE6-4812-0FDA-EE06-99F4BF46889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937AD3E-2D0C-5045-9DC0-020CA6E7D0D7}" type="datetime4">
              <a:rPr lang="en-US" altLang="en-US" smtClean="0">
                <a:latin typeface="Times New Roman" panose="02020603050405020304" pitchFamily="18" charset="0"/>
              </a:rPr>
              <a:pPr/>
              <a:t>May 24,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7652" name="Rectangle 6">
            <a:extLst>
              <a:ext uri="{FF2B5EF4-FFF2-40B4-BE49-F238E27FC236}">
                <a16:creationId xmlns:a16="http://schemas.microsoft.com/office/drawing/2014/main" id="{0089176D-1100-31AC-FDAE-32144A214FD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27653" name="Rectangle 7">
            <a:extLst>
              <a:ext uri="{FF2B5EF4-FFF2-40B4-BE49-F238E27FC236}">
                <a16:creationId xmlns:a16="http://schemas.microsoft.com/office/drawing/2014/main" id="{37984AFF-44CD-D31E-838B-5AAB8ED185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B536CFB-1E6B-C242-A24C-31DAFEC5964F}" type="slidenum">
              <a:rPr lang="en-US" altLang="en-US">
                <a:latin typeface="Times New Roman" panose="02020603050405020304" pitchFamily="18" charset="0"/>
              </a:rPr>
              <a:pPr/>
              <a:t>30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7654" name="Rectangle 2">
            <a:extLst>
              <a:ext uri="{FF2B5EF4-FFF2-40B4-BE49-F238E27FC236}">
                <a16:creationId xmlns:a16="http://schemas.microsoft.com/office/drawing/2014/main" id="{BA132F02-99A4-9B62-4A96-07A8FF3F58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5" name="Rectangle 3">
            <a:extLst>
              <a:ext uri="{FF2B5EF4-FFF2-40B4-BE49-F238E27FC236}">
                <a16:creationId xmlns:a16="http://schemas.microsoft.com/office/drawing/2014/main" id="{CF3D5712-5176-58CE-7178-0961380F3F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79A74528-F46F-2D0D-251A-F1FA3D2D840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361A83D7-D090-1B99-7007-00AF13A425D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2B86DE6-8AA8-464D-8C0E-F1B59E055AFC}" type="datetime4">
              <a:rPr lang="en-US" altLang="en-US" smtClean="0">
                <a:latin typeface="Times New Roman" panose="02020603050405020304" pitchFamily="18" charset="0"/>
              </a:rPr>
              <a:pPr/>
              <a:t>May 24,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9700" name="Rectangle 6">
            <a:extLst>
              <a:ext uri="{FF2B5EF4-FFF2-40B4-BE49-F238E27FC236}">
                <a16:creationId xmlns:a16="http://schemas.microsoft.com/office/drawing/2014/main" id="{01AF4136-CC00-670B-BB0B-D6ACBED7BAA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29701" name="Rectangle 7">
            <a:extLst>
              <a:ext uri="{FF2B5EF4-FFF2-40B4-BE49-F238E27FC236}">
                <a16:creationId xmlns:a16="http://schemas.microsoft.com/office/drawing/2014/main" id="{13CF022C-447B-A087-731D-1DA6956134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47256C4-2326-F44B-A827-0DC5524E1DBC}" type="slidenum">
              <a:rPr lang="en-US" altLang="en-US">
                <a:latin typeface="Times New Roman" panose="02020603050405020304" pitchFamily="18" charset="0"/>
              </a:rPr>
              <a:pPr/>
              <a:t>31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9702" name="Rectangle 2">
            <a:extLst>
              <a:ext uri="{FF2B5EF4-FFF2-40B4-BE49-F238E27FC236}">
                <a16:creationId xmlns:a16="http://schemas.microsoft.com/office/drawing/2014/main" id="{DF95955B-9AB1-FD81-6723-5A9F7C8FFE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3" name="Rectangle 3">
            <a:extLst>
              <a:ext uri="{FF2B5EF4-FFF2-40B4-BE49-F238E27FC236}">
                <a16:creationId xmlns:a16="http://schemas.microsoft.com/office/drawing/2014/main" id="{E036F02E-40B4-1537-C5B0-1443567DE2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34191D41-AC59-50A2-FFB5-F31C8B323C3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3861EAEF-D43D-2D7A-F64F-FA5B3519FA6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CCD9704-1735-EE4D-8EE0-76972905917B}" type="datetime4">
              <a:rPr lang="en-US" altLang="en-US" smtClean="0">
                <a:latin typeface="Times New Roman" panose="02020603050405020304" pitchFamily="18" charset="0"/>
              </a:rPr>
              <a:pPr/>
              <a:t>May 24,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1748" name="Rectangle 6">
            <a:extLst>
              <a:ext uri="{FF2B5EF4-FFF2-40B4-BE49-F238E27FC236}">
                <a16:creationId xmlns:a16="http://schemas.microsoft.com/office/drawing/2014/main" id="{DF3D8C9A-A590-D202-D51E-B4E1D5D3937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31749" name="Rectangle 7">
            <a:extLst>
              <a:ext uri="{FF2B5EF4-FFF2-40B4-BE49-F238E27FC236}">
                <a16:creationId xmlns:a16="http://schemas.microsoft.com/office/drawing/2014/main" id="{82580A39-9195-7F17-E6BC-17FF77DF0E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5946C1A-24C1-E34C-8B6E-9392BBA1C73D}" type="slidenum">
              <a:rPr lang="en-US" altLang="en-US">
                <a:latin typeface="Times New Roman" panose="02020603050405020304" pitchFamily="18" charset="0"/>
              </a:rPr>
              <a:pPr/>
              <a:t>32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1750" name="Rectangle 2">
            <a:extLst>
              <a:ext uri="{FF2B5EF4-FFF2-40B4-BE49-F238E27FC236}">
                <a16:creationId xmlns:a16="http://schemas.microsoft.com/office/drawing/2014/main" id="{29B95949-FC13-4E54-51C4-C7A74DA429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1" name="Rectangle 3">
            <a:extLst>
              <a:ext uri="{FF2B5EF4-FFF2-40B4-BE49-F238E27FC236}">
                <a16:creationId xmlns:a16="http://schemas.microsoft.com/office/drawing/2014/main" id="{F9DE51DF-6670-51D9-6956-86E49CA3C4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49323A06-923E-E14A-908F-381DAEBAEDF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CDE2B179-C1BF-6100-9630-C2F7C40B589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8D44698-B05A-0443-84EA-2157EEF77BF6}" type="datetime4">
              <a:rPr lang="en-US" altLang="en-US" smtClean="0">
                <a:latin typeface="Times New Roman" panose="02020603050405020304" pitchFamily="18" charset="0"/>
              </a:rPr>
              <a:pPr/>
              <a:t>May 24,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3796" name="Rectangle 6">
            <a:extLst>
              <a:ext uri="{FF2B5EF4-FFF2-40B4-BE49-F238E27FC236}">
                <a16:creationId xmlns:a16="http://schemas.microsoft.com/office/drawing/2014/main" id="{3BDCF4CF-B109-4166-41BC-FA56FB8E081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33797" name="Rectangle 7">
            <a:extLst>
              <a:ext uri="{FF2B5EF4-FFF2-40B4-BE49-F238E27FC236}">
                <a16:creationId xmlns:a16="http://schemas.microsoft.com/office/drawing/2014/main" id="{FF75C99A-1703-E2E1-92D0-67D6BEB708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7E3264F-A30D-EE4C-AE96-2D6B49F602C5}" type="slidenum">
              <a:rPr lang="en-US" altLang="en-US">
                <a:latin typeface="Times New Roman" panose="02020603050405020304" pitchFamily="18" charset="0"/>
              </a:rPr>
              <a:pPr/>
              <a:t>33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3798" name="Rectangle 2">
            <a:extLst>
              <a:ext uri="{FF2B5EF4-FFF2-40B4-BE49-F238E27FC236}">
                <a16:creationId xmlns:a16="http://schemas.microsoft.com/office/drawing/2014/main" id="{47F188E7-0B03-96F8-3C97-4D28C6E806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9" name="Rectangle 3">
            <a:extLst>
              <a:ext uri="{FF2B5EF4-FFF2-40B4-BE49-F238E27FC236}">
                <a16:creationId xmlns:a16="http://schemas.microsoft.com/office/drawing/2014/main" id="{0AAE5AF3-DEDB-8D1B-A350-0A5BFF34DA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57827284-2E6A-6EAE-EE6B-652A0053439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9FB3A088-0EA1-88FE-1C79-7D9888BFAD4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E645DB0-34E4-1942-9055-34FAB592FC92}" type="datetime4">
              <a:rPr lang="en-US" altLang="en-US" smtClean="0">
                <a:latin typeface="Times New Roman" panose="02020603050405020304" pitchFamily="18" charset="0"/>
              </a:rPr>
              <a:pPr/>
              <a:t>May 24,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5844" name="Rectangle 6">
            <a:extLst>
              <a:ext uri="{FF2B5EF4-FFF2-40B4-BE49-F238E27FC236}">
                <a16:creationId xmlns:a16="http://schemas.microsoft.com/office/drawing/2014/main" id="{A053A80E-5E7E-449A-3788-7A6B126179A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35845" name="Rectangle 7">
            <a:extLst>
              <a:ext uri="{FF2B5EF4-FFF2-40B4-BE49-F238E27FC236}">
                <a16:creationId xmlns:a16="http://schemas.microsoft.com/office/drawing/2014/main" id="{C4623BAA-F09F-6011-F7F6-5DD8846AA0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85D5B75-F423-6A42-9C6B-76944CF0DE19}" type="slidenum">
              <a:rPr lang="en-US" altLang="en-US">
                <a:latin typeface="Times New Roman" panose="02020603050405020304" pitchFamily="18" charset="0"/>
              </a:rPr>
              <a:pPr/>
              <a:t>34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8F6F272F-DEE2-636C-E178-CFEF94CF72C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7" name="Rectangle 3">
            <a:extLst>
              <a:ext uri="{FF2B5EF4-FFF2-40B4-BE49-F238E27FC236}">
                <a16:creationId xmlns:a16="http://schemas.microsoft.com/office/drawing/2014/main" id="{C7B5D754-72E0-1358-D46D-0F9D4A4A60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947A0119-D028-6CAC-F9A9-9F22E1A5B0A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3BE45853-37E5-A1FE-9E9B-255B7312C88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594AB85-821C-E848-A423-9A269467E3E5}" type="datetime4">
              <a:rPr lang="en-US" altLang="en-US" smtClean="0">
                <a:latin typeface="Times New Roman" panose="02020603050405020304" pitchFamily="18" charset="0"/>
              </a:rPr>
              <a:pPr/>
              <a:t>May 24,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7892" name="Rectangle 6">
            <a:extLst>
              <a:ext uri="{FF2B5EF4-FFF2-40B4-BE49-F238E27FC236}">
                <a16:creationId xmlns:a16="http://schemas.microsoft.com/office/drawing/2014/main" id="{232752D7-4C6F-9DC2-2639-20034DB5204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37893" name="Rectangle 7">
            <a:extLst>
              <a:ext uri="{FF2B5EF4-FFF2-40B4-BE49-F238E27FC236}">
                <a16:creationId xmlns:a16="http://schemas.microsoft.com/office/drawing/2014/main" id="{8BF78785-FDFB-1199-9D15-C722B5D838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230C5FF-295C-9F49-A49F-B42473FF5EB1}" type="slidenum">
              <a:rPr lang="en-US" altLang="en-US">
                <a:latin typeface="Times New Roman" panose="02020603050405020304" pitchFamily="18" charset="0"/>
              </a:rPr>
              <a:pPr/>
              <a:t>35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7894" name="Rectangle 2">
            <a:extLst>
              <a:ext uri="{FF2B5EF4-FFF2-40B4-BE49-F238E27FC236}">
                <a16:creationId xmlns:a16="http://schemas.microsoft.com/office/drawing/2014/main" id="{48280F39-C3D3-0E94-3321-2A369D15B9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5" name="Rectangle 3">
            <a:extLst>
              <a:ext uri="{FF2B5EF4-FFF2-40B4-BE49-F238E27FC236}">
                <a16:creationId xmlns:a16="http://schemas.microsoft.com/office/drawing/2014/main" id="{195A81C0-6A60-BDD2-AA94-2927870C1D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611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7394E83C-77D4-D543-BA64-57E1E7B811B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313F722A-7634-9F56-77E3-577159EFF17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FDD2EF7-89BB-2144-AB87-1021F8ECAA07}" type="datetime4">
              <a:rPr lang="en-US" altLang="en-US" smtClean="0">
                <a:latin typeface="Times New Roman" panose="02020603050405020304" pitchFamily="18" charset="0"/>
              </a:rPr>
              <a:pPr/>
              <a:t>May 24,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9940" name="Rectangle 6">
            <a:extLst>
              <a:ext uri="{FF2B5EF4-FFF2-40B4-BE49-F238E27FC236}">
                <a16:creationId xmlns:a16="http://schemas.microsoft.com/office/drawing/2014/main" id="{C60B9246-AC6B-74E8-540F-409B66DAF77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39941" name="Rectangle 7">
            <a:extLst>
              <a:ext uri="{FF2B5EF4-FFF2-40B4-BE49-F238E27FC236}">
                <a16:creationId xmlns:a16="http://schemas.microsoft.com/office/drawing/2014/main" id="{5FB9C206-FC99-27D7-10A3-7885432296E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183738A-41FA-C449-8434-1EC22388F606}" type="slidenum">
              <a:rPr lang="en-US" altLang="en-US">
                <a:latin typeface="Times New Roman" panose="02020603050405020304" pitchFamily="18" charset="0"/>
              </a:rPr>
              <a:pPr/>
              <a:t>36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9942" name="Rectangle 2">
            <a:extLst>
              <a:ext uri="{FF2B5EF4-FFF2-40B4-BE49-F238E27FC236}">
                <a16:creationId xmlns:a16="http://schemas.microsoft.com/office/drawing/2014/main" id="{69923A72-F99B-C00F-DB99-23909B82C3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3" name="Rectangle 3">
            <a:extLst>
              <a:ext uri="{FF2B5EF4-FFF2-40B4-BE49-F238E27FC236}">
                <a16:creationId xmlns:a16="http://schemas.microsoft.com/office/drawing/2014/main" id="{16988EE4-E100-FCB4-F04A-46D8DF1093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BBEE5CC2-7123-BB1B-545B-D90A9EB4CFE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6E26F972-9799-815E-34C5-B3D5E8F20F0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7EF99C5-A9E3-CA40-9A90-BAF133C45574}" type="datetime4">
              <a:rPr lang="en-US" altLang="en-US" smtClean="0">
                <a:latin typeface="Times New Roman" panose="02020603050405020304" pitchFamily="18" charset="0"/>
              </a:rPr>
              <a:pPr/>
              <a:t>May 24,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1988" name="Rectangle 6">
            <a:extLst>
              <a:ext uri="{FF2B5EF4-FFF2-40B4-BE49-F238E27FC236}">
                <a16:creationId xmlns:a16="http://schemas.microsoft.com/office/drawing/2014/main" id="{764A3CD9-ABA7-F0AF-1EEE-5D0F85FEE97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41989" name="Rectangle 7">
            <a:extLst>
              <a:ext uri="{FF2B5EF4-FFF2-40B4-BE49-F238E27FC236}">
                <a16:creationId xmlns:a16="http://schemas.microsoft.com/office/drawing/2014/main" id="{514FAA68-9C68-FE2F-8AEA-870DC22427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D543F07-7E46-F44B-B12A-B1946B1BF655}" type="slidenum">
              <a:rPr lang="en-US" altLang="en-US">
                <a:latin typeface="Times New Roman" panose="02020603050405020304" pitchFamily="18" charset="0"/>
              </a:rPr>
              <a:pPr/>
              <a:t>37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1990" name="Rectangle 2">
            <a:extLst>
              <a:ext uri="{FF2B5EF4-FFF2-40B4-BE49-F238E27FC236}">
                <a16:creationId xmlns:a16="http://schemas.microsoft.com/office/drawing/2014/main" id="{7D4AB407-4B04-5159-72DB-E626F70129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91" name="Rectangle 3">
            <a:extLst>
              <a:ext uri="{FF2B5EF4-FFF2-40B4-BE49-F238E27FC236}">
                <a16:creationId xmlns:a16="http://schemas.microsoft.com/office/drawing/2014/main" id="{1D779910-B997-6015-EDAA-557FE6DCB8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6CEBE230-FF39-884A-6CBF-A080F5667D0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A25D3950-E5E3-F46A-D442-E13C2D5D23F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FF16ACD-F80C-D94B-A5F2-F6960FB53B35}" type="datetime4">
              <a:rPr lang="en-US" altLang="en-US" smtClean="0">
                <a:latin typeface="Times New Roman" panose="02020603050405020304" pitchFamily="18" charset="0"/>
              </a:rPr>
              <a:pPr/>
              <a:t>May 24,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4036" name="Rectangle 6">
            <a:extLst>
              <a:ext uri="{FF2B5EF4-FFF2-40B4-BE49-F238E27FC236}">
                <a16:creationId xmlns:a16="http://schemas.microsoft.com/office/drawing/2014/main" id="{13E33D95-8516-9661-0F95-112CCC3E92C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44037" name="Rectangle 7">
            <a:extLst>
              <a:ext uri="{FF2B5EF4-FFF2-40B4-BE49-F238E27FC236}">
                <a16:creationId xmlns:a16="http://schemas.microsoft.com/office/drawing/2014/main" id="{7F181DD3-620E-0899-6F25-E684BEF072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8BD828E-3337-C741-B9DE-B7EEF1AD29AC}" type="slidenum">
              <a:rPr lang="en-US" altLang="en-US">
                <a:latin typeface="Times New Roman" panose="02020603050405020304" pitchFamily="18" charset="0"/>
              </a:rPr>
              <a:pPr/>
              <a:t>38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4038" name="Rectangle 2">
            <a:extLst>
              <a:ext uri="{FF2B5EF4-FFF2-40B4-BE49-F238E27FC236}">
                <a16:creationId xmlns:a16="http://schemas.microsoft.com/office/drawing/2014/main" id="{48C22C37-BAD8-49ED-37CC-5EC6381568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9" name="Rectangle 3">
            <a:extLst>
              <a:ext uri="{FF2B5EF4-FFF2-40B4-BE49-F238E27FC236}">
                <a16:creationId xmlns:a16="http://schemas.microsoft.com/office/drawing/2014/main" id="{F680C794-5C13-A320-BF0B-A86693B793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ED33341A-1D7A-8D35-CD11-2F27F3AB51D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BEBE27FE-A37B-1B76-77BD-422E5A132BF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7AB5D50-3F89-E644-AF46-492779D0FC50}" type="datetime4">
              <a:rPr lang="en-US" altLang="en-US" smtClean="0">
                <a:latin typeface="Times New Roman" panose="02020603050405020304" pitchFamily="18" charset="0"/>
              </a:rPr>
              <a:pPr/>
              <a:t>May 24,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7108" name="Rectangle 6">
            <a:extLst>
              <a:ext uri="{FF2B5EF4-FFF2-40B4-BE49-F238E27FC236}">
                <a16:creationId xmlns:a16="http://schemas.microsoft.com/office/drawing/2014/main" id="{B655AA26-0645-B391-F86A-F8F306E055D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47109" name="Rectangle 7">
            <a:extLst>
              <a:ext uri="{FF2B5EF4-FFF2-40B4-BE49-F238E27FC236}">
                <a16:creationId xmlns:a16="http://schemas.microsoft.com/office/drawing/2014/main" id="{65CADC3E-A7F2-4B20-FF5E-B531A30AEB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BC07C44-8B47-BB4E-B440-34CD794A3D99}" type="slidenum">
              <a:rPr lang="en-US" altLang="en-US">
                <a:latin typeface="Times New Roman" panose="02020603050405020304" pitchFamily="18" charset="0"/>
              </a:rPr>
              <a:pPr/>
              <a:t>40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7110" name="Rectangle 2">
            <a:extLst>
              <a:ext uri="{FF2B5EF4-FFF2-40B4-BE49-F238E27FC236}">
                <a16:creationId xmlns:a16="http://schemas.microsoft.com/office/drawing/2014/main" id="{5DB9F839-ADB4-72CA-B707-F402CE3B7B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11" name="Rectangle 3">
            <a:extLst>
              <a:ext uri="{FF2B5EF4-FFF2-40B4-BE49-F238E27FC236}">
                <a16:creationId xmlns:a16="http://schemas.microsoft.com/office/drawing/2014/main" id="{2B14639E-B986-D4B1-AC4D-7E4C257F92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2D28EE01-C609-056D-B9A4-24902DE5264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50D49486-A8B3-015C-2AEF-76FBC5AE974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A8D805E-CD75-DD41-A514-FA7636FD165B}" type="datetime4">
              <a:rPr lang="en-US" altLang="en-US" smtClean="0">
                <a:latin typeface="Times New Roman" panose="02020603050405020304" pitchFamily="18" charset="0"/>
              </a:rPr>
              <a:pPr/>
              <a:t>May 24,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9156" name="Rectangle 6">
            <a:extLst>
              <a:ext uri="{FF2B5EF4-FFF2-40B4-BE49-F238E27FC236}">
                <a16:creationId xmlns:a16="http://schemas.microsoft.com/office/drawing/2014/main" id="{9D3C7A93-5FA7-0836-B19A-B1C36D7E13A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49157" name="Rectangle 7">
            <a:extLst>
              <a:ext uri="{FF2B5EF4-FFF2-40B4-BE49-F238E27FC236}">
                <a16:creationId xmlns:a16="http://schemas.microsoft.com/office/drawing/2014/main" id="{67974DDB-5ADF-3B0B-FE34-1192EC039B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DAC24B5-3B4D-104D-85E8-D1DB1B81C986}" type="slidenum">
              <a:rPr lang="en-US" altLang="en-US">
                <a:latin typeface="Times New Roman" panose="02020603050405020304" pitchFamily="18" charset="0"/>
              </a:rPr>
              <a:pPr/>
              <a:t>41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9158" name="Rectangle 2">
            <a:extLst>
              <a:ext uri="{FF2B5EF4-FFF2-40B4-BE49-F238E27FC236}">
                <a16:creationId xmlns:a16="http://schemas.microsoft.com/office/drawing/2014/main" id="{4D4F1D54-D388-D722-26F6-19E400F51B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9" name="Rectangle 3">
            <a:extLst>
              <a:ext uri="{FF2B5EF4-FFF2-40B4-BE49-F238E27FC236}">
                <a16:creationId xmlns:a16="http://schemas.microsoft.com/office/drawing/2014/main" id="{77F56DF4-35FD-474B-2500-D8AE2BEF86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87D0B064-2A39-2F91-A294-5F865EDBED8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6061F7AF-9FC0-87C1-F10C-4C2EE485C2C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02080FC-D8A7-5F46-B6B0-966CE8DDD4C8}" type="datetime4">
              <a:rPr lang="en-US" altLang="en-US" smtClean="0">
                <a:latin typeface="Times New Roman" panose="02020603050405020304" pitchFamily="18" charset="0"/>
              </a:rPr>
              <a:pPr/>
              <a:t>May 24,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1204" name="Rectangle 6">
            <a:extLst>
              <a:ext uri="{FF2B5EF4-FFF2-40B4-BE49-F238E27FC236}">
                <a16:creationId xmlns:a16="http://schemas.microsoft.com/office/drawing/2014/main" id="{B536B967-105B-1612-78A5-394FDE0EB89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51205" name="Rectangle 7">
            <a:extLst>
              <a:ext uri="{FF2B5EF4-FFF2-40B4-BE49-F238E27FC236}">
                <a16:creationId xmlns:a16="http://schemas.microsoft.com/office/drawing/2014/main" id="{36EFC7AC-21A0-C1C8-83E8-52E121DB58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1FC556A-05EC-2D4D-A9FA-880955A9A7C9}" type="slidenum">
              <a:rPr lang="en-US" altLang="en-US">
                <a:latin typeface="Times New Roman" panose="02020603050405020304" pitchFamily="18" charset="0"/>
              </a:rPr>
              <a:pPr/>
              <a:t>42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1206" name="Rectangle 2">
            <a:extLst>
              <a:ext uri="{FF2B5EF4-FFF2-40B4-BE49-F238E27FC236}">
                <a16:creationId xmlns:a16="http://schemas.microsoft.com/office/drawing/2014/main" id="{192A45FB-67C2-7277-790E-BEFFAD6CA6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7" name="Rectangle 3">
            <a:extLst>
              <a:ext uri="{FF2B5EF4-FFF2-40B4-BE49-F238E27FC236}">
                <a16:creationId xmlns:a16="http://schemas.microsoft.com/office/drawing/2014/main" id="{78B7CB1F-FFBF-AC17-7FE7-3F469582C3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1047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9E1E4C18-8B8C-B5E0-9158-3A2ECFC7361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6F123573-0225-5D7B-1EDF-EBEDA093E56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A3CC5B5-CE84-9B4D-8CD1-1B5CB5C97ADC}" type="datetime4">
              <a:rPr lang="en-US" altLang="en-US" smtClean="0">
                <a:latin typeface="Times New Roman" panose="02020603050405020304" pitchFamily="18" charset="0"/>
              </a:rPr>
              <a:pPr/>
              <a:t>May 24,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3252" name="Rectangle 6">
            <a:extLst>
              <a:ext uri="{FF2B5EF4-FFF2-40B4-BE49-F238E27FC236}">
                <a16:creationId xmlns:a16="http://schemas.microsoft.com/office/drawing/2014/main" id="{9735FC77-AA32-65AC-5220-9166D5418A2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53253" name="Rectangle 7">
            <a:extLst>
              <a:ext uri="{FF2B5EF4-FFF2-40B4-BE49-F238E27FC236}">
                <a16:creationId xmlns:a16="http://schemas.microsoft.com/office/drawing/2014/main" id="{0FDC97A7-CD43-6EF8-14A8-98143AAE03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FA5BC58-0B2A-8D4B-9486-E314FEFABDE1}" type="slidenum">
              <a:rPr lang="en-US" altLang="en-US">
                <a:latin typeface="Times New Roman" panose="02020603050405020304" pitchFamily="18" charset="0"/>
              </a:rPr>
              <a:pPr/>
              <a:t>45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3254" name="Rectangle 2">
            <a:extLst>
              <a:ext uri="{FF2B5EF4-FFF2-40B4-BE49-F238E27FC236}">
                <a16:creationId xmlns:a16="http://schemas.microsoft.com/office/drawing/2014/main" id="{AFF629A0-5425-CBB3-2565-3D023101BC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5" name="Rectangle 3">
            <a:extLst>
              <a:ext uri="{FF2B5EF4-FFF2-40B4-BE49-F238E27FC236}">
                <a16:creationId xmlns:a16="http://schemas.microsoft.com/office/drawing/2014/main" id="{A7E02BF3-0252-F9D6-DCCA-5F907DE7F5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0418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A1928FD6-B000-AA28-90A6-5C7888836B6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E8714175-1F79-8B9F-A154-88227715597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8F19645-7EDE-A34B-A91C-11278E6B315A}" type="datetime4">
              <a:rPr lang="en-US" altLang="en-US" smtClean="0">
                <a:latin typeface="Times New Roman" panose="02020603050405020304" pitchFamily="18" charset="0"/>
              </a:rPr>
              <a:pPr/>
              <a:t>May 24,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5300" name="Rectangle 6">
            <a:extLst>
              <a:ext uri="{FF2B5EF4-FFF2-40B4-BE49-F238E27FC236}">
                <a16:creationId xmlns:a16="http://schemas.microsoft.com/office/drawing/2014/main" id="{174621CF-8DC7-C8D5-67BB-210A2C4D4B7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55301" name="Rectangle 7">
            <a:extLst>
              <a:ext uri="{FF2B5EF4-FFF2-40B4-BE49-F238E27FC236}">
                <a16:creationId xmlns:a16="http://schemas.microsoft.com/office/drawing/2014/main" id="{E70A2F40-6E9D-D8F3-C612-B1EB7D47F5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01FD7BD-9ADD-D94E-8F83-37E9ACC3D298}" type="slidenum">
              <a:rPr lang="en-US" altLang="en-US">
                <a:latin typeface="Times New Roman" panose="02020603050405020304" pitchFamily="18" charset="0"/>
              </a:rPr>
              <a:pPr/>
              <a:t>50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5302" name="Rectangle 2">
            <a:extLst>
              <a:ext uri="{FF2B5EF4-FFF2-40B4-BE49-F238E27FC236}">
                <a16:creationId xmlns:a16="http://schemas.microsoft.com/office/drawing/2014/main" id="{C995F2C9-4A27-1316-A5D4-FB99025BD9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3" name="Rectangle 3">
            <a:extLst>
              <a:ext uri="{FF2B5EF4-FFF2-40B4-BE49-F238E27FC236}">
                <a16:creationId xmlns:a16="http://schemas.microsoft.com/office/drawing/2014/main" id="{292529B2-DEDC-44D5-5A76-82F947CB08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315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249FEA50-2F56-FAD9-2EC5-8415CB73CAB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C70665AE-B42F-FECB-D2D1-78388698CBC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303A4D5-EE14-444B-A1D6-07D5FEAA422A}" type="datetime4">
              <a:rPr lang="en-US" altLang="en-US" smtClean="0">
                <a:latin typeface="Times New Roman" panose="02020603050405020304" pitchFamily="18" charset="0"/>
              </a:rPr>
              <a:pPr/>
              <a:t>May 24,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7348" name="Rectangle 6">
            <a:extLst>
              <a:ext uri="{FF2B5EF4-FFF2-40B4-BE49-F238E27FC236}">
                <a16:creationId xmlns:a16="http://schemas.microsoft.com/office/drawing/2014/main" id="{1CF8B717-9B01-DC36-99BB-D04F5C2A304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57349" name="Rectangle 7">
            <a:extLst>
              <a:ext uri="{FF2B5EF4-FFF2-40B4-BE49-F238E27FC236}">
                <a16:creationId xmlns:a16="http://schemas.microsoft.com/office/drawing/2014/main" id="{7A0F6280-EE2E-FA5B-BFBF-49CE716A8C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E1FD09D-94DF-5743-945C-A55E02AC291B}" type="slidenum">
              <a:rPr lang="en-US" altLang="en-US">
                <a:latin typeface="Times New Roman" panose="02020603050405020304" pitchFamily="18" charset="0"/>
              </a:rPr>
              <a:pPr/>
              <a:t>51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7350" name="Rectangle 2">
            <a:extLst>
              <a:ext uri="{FF2B5EF4-FFF2-40B4-BE49-F238E27FC236}">
                <a16:creationId xmlns:a16="http://schemas.microsoft.com/office/drawing/2014/main" id="{0CE589CE-F2D9-03D5-18FA-E50F0AD8D8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51" name="Rectangle 3">
            <a:extLst>
              <a:ext uri="{FF2B5EF4-FFF2-40B4-BE49-F238E27FC236}">
                <a16:creationId xmlns:a16="http://schemas.microsoft.com/office/drawing/2014/main" id="{B68755E3-66CA-BAA8-97B5-6AD6B36B6F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FCAFE85C-1518-88B5-0B8F-F8C6DD23172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1B3D4FE3-C6CE-8F45-BD3E-2C8D7E8CA60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669D96A-FFC7-2B41-8514-DD9C78710ACB}" type="datetime4">
              <a:rPr lang="en-US" altLang="en-US" smtClean="0">
                <a:latin typeface="Times New Roman" panose="02020603050405020304" pitchFamily="18" charset="0"/>
              </a:rPr>
              <a:pPr/>
              <a:t>May 24,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9396" name="Rectangle 6">
            <a:extLst>
              <a:ext uri="{FF2B5EF4-FFF2-40B4-BE49-F238E27FC236}">
                <a16:creationId xmlns:a16="http://schemas.microsoft.com/office/drawing/2014/main" id="{A0AB4810-30B9-3968-ED37-371C505267F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59397" name="Rectangle 7">
            <a:extLst>
              <a:ext uri="{FF2B5EF4-FFF2-40B4-BE49-F238E27FC236}">
                <a16:creationId xmlns:a16="http://schemas.microsoft.com/office/drawing/2014/main" id="{02BFF009-72DE-F741-F04C-5A4FB4C8F1B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6DBD982-F7A4-A146-B1D5-A29E08B5D4FA}" type="slidenum">
              <a:rPr lang="en-US" altLang="en-US">
                <a:latin typeface="Times New Roman" panose="02020603050405020304" pitchFamily="18" charset="0"/>
              </a:rPr>
              <a:pPr/>
              <a:t>52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9398" name="Rectangle 2">
            <a:extLst>
              <a:ext uri="{FF2B5EF4-FFF2-40B4-BE49-F238E27FC236}">
                <a16:creationId xmlns:a16="http://schemas.microsoft.com/office/drawing/2014/main" id="{54E5D5A6-39C4-B297-1278-65EEE6C0DA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9" name="Rectangle 3">
            <a:extLst>
              <a:ext uri="{FF2B5EF4-FFF2-40B4-BE49-F238E27FC236}">
                <a16:creationId xmlns:a16="http://schemas.microsoft.com/office/drawing/2014/main" id="{A05BF224-2741-D8DE-800D-326E178AEB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269BAA14-24E8-0E71-7094-E68E2452AF0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C121D224-7841-F369-D44C-9B8E6008AE5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9105C33-2D9B-5943-8792-88BAF0B42AA3}" type="datetime4">
              <a:rPr lang="en-US" altLang="en-US" smtClean="0">
                <a:latin typeface="Times New Roman" panose="02020603050405020304" pitchFamily="18" charset="0"/>
              </a:rPr>
              <a:pPr/>
              <a:t>May 24,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44" name="Rectangle 6">
            <a:extLst>
              <a:ext uri="{FF2B5EF4-FFF2-40B4-BE49-F238E27FC236}">
                <a16:creationId xmlns:a16="http://schemas.microsoft.com/office/drawing/2014/main" id="{BBA21DDB-DD71-6E8E-4F67-7E0F12A6086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61445" name="Rectangle 7">
            <a:extLst>
              <a:ext uri="{FF2B5EF4-FFF2-40B4-BE49-F238E27FC236}">
                <a16:creationId xmlns:a16="http://schemas.microsoft.com/office/drawing/2014/main" id="{A8B54786-6581-90B9-6792-01061458D5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4FAF3CF-C799-384D-88E0-40C9AAFF6A95}" type="slidenum">
              <a:rPr lang="en-US" altLang="en-US">
                <a:latin typeface="Times New Roman" panose="02020603050405020304" pitchFamily="18" charset="0"/>
              </a:rPr>
              <a:pPr/>
              <a:t>57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46" name="Rectangle 2">
            <a:extLst>
              <a:ext uri="{FF2B5EF4-FFF2-40B4-BE49-F238E27FC236}">
                <a16:creationId xmlns:a16="http://schemas.microsoft.com/office/drawing/2014/main" id="{E97242F9-3C8A-6E21-BA2B-482A73BB59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7" name="Rectangle 3">
            <a:extLst>
              <a:ext uri="{FF2B5EF4-FFF2-40B4-BE49-F238E27FC236}">
                <a16:creationId xmlns:a16="http://schemas.microsoft.com/office/drawing/2014/main" id="{993CEBF1-CD0E-C88E-A7EA-51CAB65290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6CDD7E55-E6AE-9006-1938-7B4BC0CE1E0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27601080-06E9-E1C5-264B-9C55E979B64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2DFA103-06ED-0243-A009-4FB0FCDF99AF}" type="datetime4">
              <a:rPr lang="en-US" altLang="en-US" smtClean="0">
                <a:latin typeface="Times New Roman" panose="02020603050405020304" pitchFamily="18" charset="0"/>
              </a:rPr>
              <a:pPr/>
              <a:t>May 24,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3492" name="Rectangle 6">
            <a:extLst>
              <a:ext uri="{FF2B5EF4-FFF2-40B4-BE49-F238E27FC236}">
                <a16:creationId xmlns:a16="http://schemas.microsoft.com/office/drawing/2014/main" id="{F12DC16D-0AEB-4C4C-6453-82604FB852B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63493" name="Rectangle 7">
            <a:extLst>
              <a:ext uri="{FF2B5EF4-FFF2-40B4-BE49-F238E27FC236}">
                <a16:creationId xmlns:a16="http://schemas.microsoft.com/office/drawing/2014/main" id="{BEE8E62C-7E04-2E33-F29F-031C33D84C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6523F3B-C095-1343-86CC-7B1B0C383DB9}" type="slidenum">
              <a:rPr lang="en-US" altLang="en-US">
                <a:latin typeface="Times New Roman" panose="02020603050405020304" pitchFamily="18" charset="0"/>
              </a:rPr>
              <a:pPr/>
              <a:t>62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3494" name="Rectangle 2">
            <a:extLst>
              <a:ext uri="{FF2B5EF4-FFF2-40B4-BE49-F238E27FC236}">
                <a16:creationId xmlns:a16="http://schemas.microsoft.com/office/drawing/2014/main" id="{1524C466-BA27-193E-6E61-9EA2C21929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5" name="Rectangle 3">
            <a:extLst>
              <a:ext uri="{FF2B5EF4-FFF2-40B4-BE49-F238E27FC236}">
                <a16:creationId xmlns:a16="http://schemas.microsoft.com/office/drawing/2014/main" id="{2AB4DF15-7167-3DE8-FE93-8C10C82CC9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45321992-01D1-9188-DC94-6B14A15614E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4CEE13CB-0E5E-4E93-8540-8D07DE0590E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CF67863-B43E-3044-B7E8-925671AFD9FF}" type="datetime4">
              <a:rPr lang="en-US" altLang="en-US" smtClean="0">
                <a:latin typeface="Times New Roman" panose="02020603050405020304" pitchFamily="18" charset="0"/>
              </a:rPr>
              <a:pPr/>
              <a:t>May 24,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5540" name="Rectangle 6">
            <a:extLst>
              <a:ext uri="{FF2B5EF4-FFF2-40B4-BE49-F238E27FC236}">
                <a16:creationId xmlns:a16="http://schemas.microsoft.com/office/drawing/2014/main" id="{303C9E2A-9F16-F518-2548-13623D8B3DE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65541" name="Rectangle 7">
            <a:extLst>
              <a:ext uri="{FF2B5EF4-FFF2-40B4-BE49-F238E27FC236}">
                <a16:creationId xmlns:a16="http://schemas.microsoft.com/office/drawing/2014/main" id="{6407315E-F406-90BE-C3B1-0DC348EFA3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9698E32-6D21-D348-B6A5-BB518694A332}" type="slidenum">
              <a:rPr lang="en-US" altLang="en-US">
                <a:latin typeface="Times New Roman" panose="02020603050405020304" pitchFamily="18" charset="0"/>
              </a:rPr>
              <a:pPr/>
              <a:t>63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5542" name="Rectangle 2">
            <a:extLst>
              <a:ext uri="{FF2B5EF4-FFF2-40B4-BE49-F238E27FC236}">
                <a16:creationId xmlns:a16="http://schemas.microsoft.com/office/drawing/2014/main" id="{6E9038AD-C857-F0C8-D4B9-4DC79F613A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3" name="Rectangle 3">
            <a:extLst>
              <a:ext uri="{FF2B5EF4-FFF2-40B4-BE49-F238E27FC236}">
                <a16:creationId xmlns:a16="http://schemas.microsoft.com/office/drawing/2014/main" id="{2622E9AC-A917-B1CB-BA80-34B9BF55D8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FA08840A-F747-0834-B55F-138C471C257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1E28634A-E529-ADA3-820E-9B315579C28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5AEFD32-8EF5-B441-AE30-804426ACA477}" type="datetime4">
              <a:rPr lang="en-US" altLang="en-US" smtClean="0">
                <a:latin typeface="Times New Roman" panose="02020603050405020304" pitchFamily="18" charset="0"/>
              </a:rPr>
              <a:pPr/>
              <a:t>May 24,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7588" name="Rectangle 6">
            <a:extLst>
              <a:ext uri="{FF2B5EF4-FFF2-40B4-BE49-F238E27FC236}">
                <a16:creationId xmlns:a16="http://schemas.microsoft.com/office/drawing/2014/main" id="{313DEA36-5F0F-95A1-2D9A-2CBF7B969C3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67589" name="Rectangle 7">
            <a:extLst>
              <a:ext uri="{FF2B5EF4-FFF2-40B4-BE49-F238E27FC236}">
                <a16:creationId xmlns:a16="http://schemas.microsoft.com/office/drawing/2014/main" id="{3E02B968-4AE5-1842-70C6-68F27E325D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557A871-48EC-5E47-8662-E706A741B13D}" type="slidenum">
              <a:rPr lang="en-US" altLang="en-US">
                <a:latin typeface="Times New Roman" panose="02020603050405020304" pitchFamily="18" charset="0"/>
              </a:rPr>
              <a:pPr/>
              <a:t>64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7590" name="Rectangle 2">
            <a:extLst>
              <a:ext uri="{FF2B5EF4-FFF2-40B4-BE49-F238E27FC236}">
                <a16:creationId xmlns:a16="http://schemas.microsoft.com/office/drawing/2014/main" id="{F36D7E6B-FE70-45CC-F3C0-C0A197496A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91" name="Rectangle 3">
            <a:extLst>
              <a:ext uri="{FF2B5EF4-FFF2-40B4-BE49-F238E27FC236}">
                <a16:creationId xmlns:a16="http://schemas.microsoft.com/office/drawing/2014/main" id="{9380D85F-042C-5149-DFAB-BE70128544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9CC40093-D1AC-7FA0-4581-51C1045BB8A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325D3D59-5128-EE24-1114-7563668C658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F676CAC-75E5-9942-9E1F-349DAD5257DB}" type="datetime4">
              <a:rPr lang="en-US" altLang="en-US" smtClean="0">
                <a:latin typeface="Times New Roman" panose="02020603050405020304" pitchFamily="18" charset="0"/>
              </a:rPr>
              <a:pPr/>
              <a:t>May 24,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9636" name="Rectangle 6">
            <a:extLst>
              <a:ext uri="{FF2B5EF4-FFF2-40B4-BE49-F238E27FC236}">
                <a16:creationId xmlns:a16="http://schemas.microsoft.com/office/drawing/2014/main" id="{6F9C79A1-510E-C623-AB1C-0B9657F328A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69637" name="Rectangle 7">
            <a:extLst>
              <a:ext uri="{FF2B5EF4-FFF2-40B4-BE49-F238E27FC236}">
                <a16:creationId xmlns:a16="http://schemas.microsoft.com/office/drawing/2014/main" id="{FB8FFDF2-7966-EBF9-0C69-96326ADD9F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5632807-5677-BF43-A8D7-80DEEBB94AB5}" type="slidenum">
              <a:rPr lang="en-US" altLang="en-US">
                <a:latin typeface="Times New Roman" panose="02020603050405020304" pitchFamily="18" charset="0"/>
              </a:rPr>
              <a:pPr/>
              <a:t>65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9638" name="Rectangle 2">
            <a:extLst>
              <a:ext uri="{FF2B5EF4-FFF2-40B4-BE49-F238E27FC236}">
                <a16:creationId xmlns:a16="http://schemas.microsoft.com/office/drawing/2014/main" id="{E35D70F6-BAD4-0D4D-3299-5A39BB42F46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9" name="Rectangle 3">
            <a:extLst>
              <a:ext uri="{FF2B5EF4-FFF2-40B4-BE49-F238E27FC236}">
                <a16:creationId xmlns:a16="http://schemas.microsoft.com/office/drawing/2014/main" id="{6C0409B0-A42B-5954-FB71-75B72CF15A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33602F9B-941B-A0BB-E7A5-720D32D9AE4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EA9646B4-92C1-7401-424C-C31BE6A2284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AF8AC83-A6F6-274F-875D-5FFAB975A713}" type="datetime4">
              <a:rPr lang="en-US" altLang="en-US" smtClean="0">
                <a:latin typeface="Times New Roman" panose="02020603050405020304" pitchFamily="18" charset="0"/>
              </a:rPr>
              <a:pPr/>
              <a:t>May 24,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1684" name="Rectangle 6">
            <a:extLst>
              <a:ext uri="{FF2B5EF4-FFF2-40B4-BE49-F238E27FC236}">
                <a16:creationId xmlns:a16="http://schemas.microsoft.com/office/drawing/2014/main" id="{8A22F0C7-6579-C58C-049F-49EC570E3DC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71685" name="Rectangle 7">
            <a:extLst>
              <a:ext uri="{FF2B5EF4-FFF2-40B4-BE49-F238E27FC236}">
                <a16:creationId xmlns:a16="http://schemas.microsoft.com/office/drawing/2014/main" id="{ECF6EFAB-2727-98E5-2FE0-853CEF5233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5AB1BE6-8B19-694C-B6EB-0A645E3BA7F1}" type="slidenum">
              <a:rPr lang="en-US" altLang="en-US">
                <a:latin typeface="Times New Roman" panose="02020603050405020304" pitchFamily="18" charset="0"/>
              </a:rPr>
              <a:pPr/>
              <a:t>66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0482E3DA-FCC0-4315-7B61-7CD9664DD1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7" name="Rectangle 3">
            <a:extLst>
              <a:ext uri="{FF2B5EF4-FFF2-40B4-BE49-F238E27FC236}">
                <a16:creationId xmlns:a16="http://schemas.microsoft.com/office/drawing/2014/main" id="{66DF4A07-5D90-9C0F-7F4A-9689ACD2A7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1019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00025A68-93FD-E329-B9B4-0BB97E9A173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0375AB07-8E9D-EB35-74BC-76BB2C101FD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F74EEC7-2F77-994C-A0BE-89DD6E05925A}" type="datetime4">
              <a:rPr lang="en-US" altLang="en-US" smtClean="0">
                <a:latin typeface="Times New Roman" panose="02020603050405020304" pitchFamily="18" charset="0"/>
              </a:rPr>
              <a:pPr/>
              <a:t>May 24,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3732" name="Rectangle 6">
            <a:extLst>
              <a:ext uri="{FF2B5EF4-FFF2-40B4-BE49-F238E27FC236}">
                <a16:creationId xmlns:a16="http://schemas.microsoft.com/office/drawing/2014/main" id="{AB3DD9C6-1123-99CC-23D8-65F50AB146D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73733" name="Rectangle 7">
            <a:extLst>
              <a:ext uri="{FF2B5EF4-FFF2-40B4-BE49-F238E27FC236}">
                <a16:creationId xmlns:a16="http://schemas.microsoft.com/office/drawing/2014/main" id="{FE341DFF-E0DF-19F5-9211-863A5A108C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5A7830B-146D-484A-A4E6-477323E78539}" type="slidenum">
              <a:rPr lang="en-US" altLang="en-US">
                <a:latin typeface="Times New Roman" panose="02020603050405020304" pitchFamily="18" charset="0"/>
              </a:rPr>
              <a:pPr/>
              <a:t>68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3734" name="Rectangle 2">
            <a:extLst>
              <a:ext uri="{FF2B5EF4-FFF2-40B4-BE49-F238E27FC236}">
                <a16:creationId xmlns:a16="http://schemas.microsoft.com/office/drawing/2014/main" id="{5B9A8042-3F93-0A7B-ED09-A4930ED771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5" name="Rectangle 3">
            <a:extLst>
              <a:ext uri="{FF2B5EF4-FFF2-40B4-BE49-F238E27FC236}">
                <a16:creationId xmlns:a16="http://schemas.microsoft.com/office/drawing/2014/main" id="{9E768E17-B1E0-BBEA-A0EE-F45E91D767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121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035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1514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8118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138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0884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6581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D0F150ED-2D98-C44C-C44F-EB12B1F3C91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543E8D5A-941E-FF63-36AD-88DF5ED3856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DC5B3E2-ABF6-A44F-A2E5-0DDAE82ED891}" type="datetime4">
              <a:rPr lang="en-US" altLang="en-US" smtClean="0">
                <a:latin typeface="Times New Roman" panose="02020603050405020304" pitchFamily="18" charset="0"/>
              </a:rPr>
              <a:pPr/>
              <a:t>May 24,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5780" name="Rectangle 6">
            <a:extLst>
              <a:ext uri="{FF2B5EF4-FFF2-40B4-BE49-F238E27FC236}">
                <a16:creationId xmlns:a16="http://schemas.microsoft.com/office/drawing/2014/main" id="{4F05B970-B720-64C0-5D35-3365296DE1F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75781" name="Rectangle 7">
            <a:extLst>
              <a:ext uri="{FF2B5EF4-FFF2-40B4-BE49-F238E27FC236}">
                <a16:creationId xmlns:a16="http://schemas.microsoft.com/office/drawing/2014/main" id="{0BC2FD88-7FB9-7F02-CF41-57019EC428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50B2A29-F1DC-D445-9D62-FBA8F3CAE736}" type="slidenum">
              <a:rPr lang="en-US" altLang="en-US">
                <a:latin typeface="Times New Roman" panose="02020603050405020304" pitchFamily="18" charset="0"/>
              </a:rPr>
              <a:pPr/>
              <a:t>76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5782" name="Rectangle 2">
            <a:extLst>
              <a:ext uri="{FF2B5EF4-FFF2-40B4-BE49-F238E27FC236}">
                <a16:creationId xmlns:a16="http://schemas.microsoft.com/office/drawing/2014/main" id="{67644E44-2982-DCAB-904E-D9D34F2B68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3" name="Rectangle 3">
            <a:extLst>
              <a:ext uri="{FF2B5EF4-FFF2-40B4-BE49-F238E27FC236}">
                <a16:creationId xmlns:a16="http://schemas.microsoft.com/office/drawing/2014/main" id="{06450CB3-8F55-5075-DB0A-6F71359189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FE09D1E2-DF99-3B3E-AD00-ED4C7998D46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7FAAD395-6608-1043-A792-E37E06AD0A7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D63367D-EFAC-114C-B0FE-90735A5595FA}" type="datetime4">
              <a:rPr lang="en-US" altLang="en-US" smtClean="0">
                <a:latin typeface="Times New Roman" panose="02020603050405020304" pitchFamily="18" charset="0"/>
              </a:rPr>
              <a:pPr/>
              <a:t>May 24,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7828" name="Rectangle 6">
            <a:extLst>
              <a:ext uri="{FF2B5EF4-FFF2-40B4-BE49-F238E27FC236}">
                <a16:creationId xmlns:a16="http://schemas.microsoft.com/office/drawing/2014/main" id="{CCB0F219-0375-E318-A1B2-BEB9F1E3449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77829" name="Rectangle 7">
            <a:extLst>
              <a:ext uri="{FF2B5EF4-FFF2-40B4-BE49-F238E27FC236}">
                <a16:creationId xmlns:a16="http://schemas.microsoft.com/office/drawing/2014/main" id="{C2A38FA4-C7A6-0534-2A7C-6BE0B4C2A0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FF9C088-2BA4-464F-9C0B-08700FDE2406}" type="slidenum">
              <a:rPr lang="en-US" altLang="en-US">
                <a:latin typeface="Times New Roman" panose="02020603050405020304" pitchFamily="18" charset="0"/>
              </a:rPr>
              <a:pPr/>
              <a:t>77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7830" name="Rectangle 2">
            <a:extLst>
              <a:ext uri="{FF2B5EF4-FFF2-40B4-BE49-F238E27FC236}">
                <a16:creationId xmlns:a16="http://schemas.microsoft.com/office/drawing/2014/main" id="{65BB0DC1-DEEF-6945-A737-00D870F4EA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31" name="Rectangle 3">
            <a:extLst>
              <a:ext uri="{FF2B5EF4-FFF2-40B4-BE49-F238E27FC236}">
                <a16:creationId xmlns:a16="http://schemas.microsoft.com/office/drawing/2014/main" id="{F93AB300-6C46-4DBB-D374-E3145A2E0D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08DE7C83-608A-F728-6CFD-328EF4E06D2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E76E00CD-4781-4BD2-83E7-786AB19B32B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14E1C47-FB2A-964D-A86D-D05D622B4C40}" type="datetime4">
              <a:rPr lang="en-US" altLang="en-US" smtClean="0">
                <a:latin typeface="Times New Roman" panose="02020603050405020304" pitchFamily="18" charset="0"/>
              </a:rPr>
              <a:pPr/>
              <a:t>May 24,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9876" name="Rectangle 6">
            <a:extLst>
              <a:ext uri="{FF2B5EF4-FFF2-40B4-BE49-F238E27FC236}">
                <a16:creationId xmlns:a16="http://schemas.microsoft.com/office/drawing/2014/main" id="{3A54586E-F011-7C1E-65E3-F9DBAF6EC30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79877" name="Rectangle 7">
            <a:extLst>
              <a:ext uri="{FF2B5EF4-FFF2-40B4-BE49-F238E27FC236}">
                <a16:creationId xmlns:a16="http://schemas.microsoft.com/office/drawing/2014/main" id="{2CE3D87D-A969-3F07-E7DA-BBD2C718AE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3C82E30-1E91-2D43-A989-8BADD107484C}" type="slidenum">
              <a:rPr lang="en-US" altLang="en-US">
                <a:latin typeface="Times New Roman" panose="02020603050405020304" pitchFamily="18" charset="0"/>
              </a:rPr>
              <a:pPr/>
              <a:t>78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9878" name="Rectangle 2">
            <a:extLst>
              <a:ext uri="{FF2B5EF4-FFF2-40B4-BE49-F238E27FC236}">
                <a16:creationId xmlns:a16="http://schemas.microsoft.com/office/drawing/2014/main" id="{822D4286-B35F-9D8D-4611-A353E8B9E9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>
            <a:extLst>
              <a:ext uri="{FF2B5EF4-FFF2-40B4-BE49-F238E27FC236}">
                <a16:creationId xmlns:a16="http://schemas.microsoft.com/office/drawing/2014/main" id="{CCB88AD8-E8F8-4C41-0E4C-2E7C0A511F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495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5529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3D570F4A-F59C-B408-062B-841763EDFDA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484A0260-6D36-0739-07AB-DDCC780D314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85381E-0C5D-6344-A0A4-DD4F0E63EDC7}" type="datetime4">
              <a:rPr lang="en-US" altLang="en-US" smtClean="0">
                <a:latin typeface="Times New Roman" panose="02020603050405020304" pitchFamily="18" charset="0"/>
              </a:rPr>
              <a:pPr/>
              <a:t>May 24,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1924" name="Rectangle 6">
            <a:extLst>
              <a:ext uri="{FF2B5EF4-FFF2-40B4-BE49-F238E27FC236}">
                <a16:creationId xmlns:a16="http://schemas.microsoft.com/office/drawing/2014/main" id="{EA61971C-9FF3-1056-B281-52B7AF3BBBB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81925" name="Rectangle 7">
            <a:extLst>
              <a:ext uri="{FF2B5EF4-FFF2-40B4-BE49-F238E27FC236}">
                <a16:creationId xmlns:a16="http://schemas.microsoft.com/office/drawing/2014/main" id="{4EF0B01E-56A0-B0B6-E1CB-C24061FC41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E52615F-2C98-0D49-95FC-D1C55BED27A5}" type="slidenum">
              <a:rPr lang="en-US" altLang="en-US">
                <a:latin typeface="Times New Roman" panose="02020603050405020304" pitchFamily="18" charset="0"/>
              </a:rPr>
              <a:pPr/>
              <a:t>80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1926" name="Rectangle 2">
            <a:extLst>
              <a:ext uri="{FF2B5EF4-FFF2-40B4-BE49-F238E27FC236}">
                <a16:creationId xmlns:a16="http://schemas.microsoft.com/office/drawing/2014/main" id="{1D09EA30-F2A8-744D-A4C2-D8B0899FC3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7" name="Rectangle 3">
            <a:extLst>
              <a:ext uri="{FF2B5EF4-FFF2-40B4-BE49-F238E27FC236}">
                <a16:creationId xmlns:a16="http://schemas.microsoft.com/office/drawing/2014/main" id="{5540692E-5BD6-E56D-EC3C-9C70ED202C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467FB249-449E-2FB6-9880-A7CBF180855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DE8B1D21-C5D1-5DFE-F90C-D353F90C264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B465677-B41F-6649-BD5F-CA8AB4B06AAE}" type="datetime4">
              <a:rPr lang="en-US" altLang="en-US" smtClean="0">
                <a:latin typeface="Times New Roman" panose="02020603050405020304" pitchFamily="18" charset="0"/>
              </a:rPr>
              <a:pPr/>
              <a:t>May 24,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3972" name="Rectangle 6">
            <a:extLst>
              <a:ext uri="{FF2B5EF4-FFF2-40B4-BE49-F238E27FC236}">
                <a16:creationId xmlns:a16="http://schemas.microsoft.com/office/drawing/2014/main" id="{91F51734-97D9-57B9-7951-ABFF58AD112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83973" name="Rectangle 7">
            <a:extLst>
              <a:ext uri="{FF2B5EF4-FFF2-40B4-BE49-F238E27FC236}">
                <a16:creationId xmlns:a16="http://schemas.microsoft.com/office/drawing/2014/main" id="{17741275-9C8B-D588-550B-282E9ABA29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5FE2254-83D3-3E44-A1B3-C9B0126B565C}" type="slidenum">
              <a:rPr lang="en-US" altLang="en-US">
                <a:latin typeface="Times New Roman" panose="02020603050405020304" pitchFamily="18" charset="0"/>
              </a:rPr>
              <a:pPr/>
              <a:t>81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3974" name="Rectangle 2">
            <a:extLst>
              <a:ext uri="{FF2B5EF4-FFF2-40B4-BE49-F238E27FC236}">
                <a16:creationId xmlns:a16="http://schemas.microsoft.com/office/drawing/2014/main" id="{271C7789-654E-1A47-189A-36F4779BBD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5" name="Rectangle 3">
            <a:extLst>
              <a:ext uri="{FF2B5EF4-FFF2-40B4-BE49-F238E27FC236}">
                <a16:creationId xmlns:a16="http://schemas.microsoft.com/office/drawing/2014/main" id="{E6114FEF-F9A3-027E-25FD-F969E14EB9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C5280259-9356-3996-E3DA-A31630BB75A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5EC84639-FB9A-CF6D-593E-9AC3F04C15F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BA2DA09-3039-4A43-BE7E-707F849F60E8}" type="datetime4">
              <a:rPr lang="en-US" altLang="en-US" smtClean="0">
                <a:latin typeface="Times New Roman" panose="02020603050405020304" pitchFamily="18" charset="0"/>
              </a:rPr>
              <a:pPr/>
              <a:t>May 24,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6020" name="Rectangle 6">
            <a:extLst>
              <a:ext uri="{FF2B5EF4-FFF2-40B4-BE49-F238E27FC236}">
                <a16:creationId xmlns:a16="http://schemas.microsoft.com/office/drawing/2014/main" id="{61E01FF4-640B-6AD4-5400-8EBC12CD945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86021" name="Rectangle 7">
            <a:extLst>
              <a:ext uri="{FF2B5EF4-FFF2-40B4-BE49-F238E27FC236}">
                <a16:creationId xmlns:a16="http://schemas.microsoft.com/office/drawing/2014/main" id="{1A5CBDE6-DFB7-A4BA-E4A0-09F0FF18AD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42FE2A8-698F-A34B-86C8-49F46798015B}" type="slidenum">
              <a:rPr lang="en-US" altLang="en-US">
                <a:latin typeface="Times New Roman" panose="02020603050405020304" pitchFamily="18" charset="0"/>
              </a:rPr>
              <a:pPr/>
              <a:t>82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6022" name="Rectangle 2">
            <a:extLst>
              <a:ext uri="{FF2B5EF4-FFF2-40B4-BE49-F238E27FC236}">
                <a16:creationId xmlns:a16="http://schemas.microsoft.com/office/drawing/2014/main" id="{774A5457-DDCE-D1EE-F02B-EB07F0076F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3" name="Rectangle 3">
            <a:extLst>
              <a:ext uri="{FF2B5EF4-FFF2-40B4-BE49-F238E27FC236}">
                <a16:creationId xmlns:a16="http://schemas.microsoft.com/office/drawing/2014/main" id="{286C598E-CA50-454A-663B-99AA121432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C6790476-7541-8707-054A-2CC4D5BEF1A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31349B29-AAA3-280B-125A-558FA067E62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ACC3E70-2B1F-8B44-94CA-5C2630A1E20C}" type="datetime4">
              <a:rPr lang="en-US" altLang="en-US" smtClean="0">
                <a:latin typeface="Times New Roman" panose="02020603050405020304" pitchFamily="18" charset="0"/>
              </a:rPr>
              <a:pPr/>
              <a:t>May 24,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8068" name="Rectangle 6">
            <a:extLst>
              <a:ext uri="{FF2B5EF4-FFF2-40B4-BE49-F238E27FC236}">
                <a16:creationId xmlns:a16="http://schemas.microsoft.com/office/drawing/2014/main" id="{425EB7B2-EC15-0595-9566-56D87EAF108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88069" name="Rectangle 7">
            <a:extLst>
              <a:ext uri="{FF2B5EF4-FFF2-40B4-BE49-F238E27FC236}">
                <a16:creationId xmlns:a16="http://schemas.microsoft.com/office/drawing/2014/main" id="{63C9A156-CC85-D9BA-4CFA-48F0D1FCC3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139C33A-0E0D-C947-9440-00414DA75891}" type="slidenum">
              <a:rPr lang="en-US" altLang="en-US">
                <a:latin typeface="Times New Roman" panose="02020603050405020304" pitchFamily="18" charset="0"/>
              </a:rPr>
              <a:pPr/>
              <a:t>83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8070" name="Rectangle 2">
            <a:extLst>
              <a:ext uri="{FF2B5EF4-FFF2-40B4-BE49-F238E27FC236}">
                <a16:creationId xmlns:a16="http://schemas.microsoft.com/office/drawing/2014/main" id="{E4CE564D-7E91-6342-1AB0-9416008F4D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71" name="Rectangle 3">
            <a:extLst>
              <a:ext uri="{FF2B5EF4-FFF2-40B4-BE49-F238E27FC236}">
                <a16:creationId xmlns:a16="http://schemas.microsoft.com/office/drawing/2014/main" id="{82D4FF88-8DE0-F4E9-4F27-CFF7354441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99846FA4-16BD-36DF-6E43-007A8494864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34ADF2C4-E653-F05B-2B2B-520E0920191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CDC1C68-DD77-DC4A-BFC0-71F507CAB3D3}" type="datetime4">
              <a:rPr lang="en-US" altLang="en-US" smtClean="0">
                <a:latin typeface="Times New Roman" panose="02020603050405020304" pitchFamily="18" charset="0"/>
              </a:rPr>
              <a:pPr/>
              <a:t>May 24,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0116" name="Rectangle 6">
            <a:extLst>
              <a:ext uri="{FF2B5EF4-FFF2-40B4-BE49-F238E27FC236}">
                <a16:creationId xmlns:a16="http://schemas.microsoft.com/office/drawing/2014/main" id="{2158A4E8-AE30-FF81-BE20-30063EC956A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90117" name="Rectangle 7">
            <a:extLst>
              <a:ext uri="{FF2B5EF4-FFF2-40B4-BE49-F238E27FC236}">
                <a16:creationId xmlns:a16="http://schemas.microsoft.com/office/drawing/2014/main" id="{16FA860B-0C89-B984-73EF-B95B07B77A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419B943-FFF1-E541-928F-3992CF0BCD84}" type="slidenum">
              <a:rPr lang="en-US" altLang="en-US">
                <a:latin typeface="Times New Roman" panose="02020603050405020304" pitchFamily="18" charset="0"/>
              </a:rPr>
              <a:pPr/>
              <a:t>84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0118" name="Rectangle 2">
            <a:extLst>
              <a:ext uri="{FF2B5EF4-FFF2-40B4-BE49-F238E27FC236}">
                <a16:creationId xmlns:a16="http://schemas.microsoft.com/office/drawing/2014/main" id="{ECB61D66-A2CC-5BD6-A9D7-C17DE73F18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9" name="Rectangle 3">
            <a:extLst>
              <a:ext uri="{FF2B5EF4-FFF2-40B4-BE49-F238E27FC236}">
                <a16:creationId xmlns:a16="http://schemas.microsoft.com/office/drawing/2014/main" id="{2920FE04-402C-915A-9C15-6512A2AECE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7170FCC4-EF0E-EF63-4B21-C6CE09755C9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191FE5E6-81BF-BCC1-0B88-56B58EB6817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89EB8C-A0FE-F849-AFA6-58B91EC995A0}" type="datetime4">
              <a:rPr lang="en-US" altLang="en-US" smtClean="0">
                <a:latin typeface="Times New Roman" panose="02020603050405020304" pitchFamily="18" charset="0"/>
              </a:rPr>
              <a:pPr/>
              <a:t>May 24,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2164" name="Rectangle 6">
            <a:extLst>
              <a:ext uri="{FF2B5EF4-FFF2-40B4-BE49-F238E27FC236}">
                <a16:creationId xmlns:a16="http://schemas.microsoft.com/office/drawing/2014/main" id="{742A1CCB-9343-14C0-4D8D-45B69440C24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92165" name="Rectangle 7">
            <a:extLst>
              <a:ext uri="{FF2B5EF4-FFF2-40B4-BE49-F238E27FC236}">
                <a16:creationId xmlns:a16="http://schemas.microsoft.com/office/drawing/2014/main" id="{004C7A4D-79D2-7101-CF61-ECA3F806D9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4E80AEF-EE85-644D-BE8D-2F4CA9DFD8D9}" type="slidenum">
              <a:rPr lang="en-US" altLang="en-US">
                <a:latin typeface="Times New Roman" panose="02020603050405020304" pitchFamily="18" charset="0"/>
              </a:rPr>
              <a:pPr/>
              <a:t>85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2166" name="Rectangle 2">
            <a:extLst>
              <a:ext uri="{FF2B5EF4-FFF2-40B4-BE49-F238E27FC236}">
                <a16:creationId xmlns:a16="http://schemas.microsoft.com/office/drawing/2014/main" id="{D1625330-8B04-A701-1C6C-9BE531428B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7" name="Rectangle 3">
            <a:extLst>
              <a:ext uri="{FF2B5EF4-FFF2-40B4-BE49-F238E27FC236}">
                <a16:creationId xmlns:a16="http://schemas.microsoft.com/office/drawing/2014/main" id="{C1386117-F5D6-5AEF-5910-AF65E4C404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D04B0F8C-D238-23FD-3761-3F7C01723FA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2CBDF14B-61A7-39C6-6E48-1306C5738CF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4A9A1CE-2F3A-2A42-A70A-9DBFAD018F94}" type="datetime4">
              <a:rPr lang="en-US" altLang="en-US" smtClean="0">
                <a:latin typeface="Times New Roman" panose="02020603050405020304" pitchFamily="18" charset="0"/>
              </a:rPr>
              <a:pPr/>
              <a:t>May 24,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4212" name="Rectangle 6">
            <a:extLst>
              <a:ext uri="{FF2B5EF4-FFF2-40B4-BE49-F238E27FC236}">
                <a16:creationId xmlns:a16="http://schemas.microsoft.com/office/drawing/2014/main" id="{E1885EB2-8274-FEF7-F548-73C3CC3C717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94213" name="Rectangle 7">
            <a:extLst>
              <a:ext uri="{FF2B5EF4-FFF2-40B4-BE49-F238E27FC236}">
                <a16:creationId xmlns:a16="http://schemas.microsoft.com/office/drawing/2014/main" id="{84840B2E-E1D4-1AF8-FBE7-BC5E03A501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931BC53-35BD-DA48-B762-11E8B88543EE}" type="slidenum">
              <a:rPr lang="en-US" altLang="en-US">
                <a:latin typeface="Times New Roman" panose="02020603050405020304" pitchFamily="18" charset="0"/>
              </a:rPr>
              <a:pPr/>
              <a:t>86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4214" name="Rectangle 2">
            <a:extLst>
              <a:ext uri="{FF2B5EF4-FFF2-40B4-BE49-F238E27FC236}">
                <a16:creationId xmlns:a16="http://schemas.microsoft.com/office/drawing/2014/main" id="{B4F9923B-E0B7-B202-F3EA-C8A5B2DC05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5" name="Rectangle 3">
            <a:extLst>
              <a:ext uri="{FF2B5EF4-FFF2-40B4-BE49-F238E27FC236}">
                <a16:creationId xmlns:a16="http://schemas.microsoft.com/office/drawing/2014/main" id="{163419A6-0D83-639A-9952-1155A7AADE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944F0759-16F3-0B53-B01F-57D8C58B61A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8D809B36-81D2-3C63-F1B8-0B3BAF05EAB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64BA5FE-93EE-0741-9876-227D4360863C}" type="datetime4">
              <a:rPr lang="en-US" altLang="en-US" smtClean="0">
                <a:latin typeface="Times New Roman" panose="02020603050405020304" pitchFamily="18" charset="0"/>
              </a:rPr>
              <a:pPr/>
              <a:t>May 24,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6260" name="Rectangle 6">
            <a:extLst>
              <a:ext uri="{FF2B5EF4-FFF2-40B4-BE49-F238E27FC236}">
                <a16:creationId xmlns:a16="http://schemas.microsoft.com/office/drawing/2014/main" id="{3895F35C-D5D7-2795-E15D-C084FBAA91E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96261" name="Rectangle 7">
            <a:extLst>
              <a:ext uri="{FF2B5EF4-FFF2-40B4-BE49-F238E27FC236}">
                <a16:creationId xmlns:a16="http://schemas.microsoft.com/office/drawing/2014/main" id="{3D497468-98E0-FF22-2A68-F76CB95CDC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1DFC5C3-1A7D-1C47-A0F3-36D8436E0F35}" type="slidenum">
              <a:rPr lang="en-US" altLang="en-US">
                <a:latin typeface="Times New Roman" panose="02020603050405020304" pitchFamily="18" charset="0"/>
              </a:rPr>
              <a:pPr/>
              <a:t>87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6262" name="Rectangle 2">
            <a:extLst>
              <a:ext uri="{FF2B5EF4-FFF2-40B4-BE49-F238E27FC236}">
                <a16:creationId xmlns:a16="http://schemas.microsoft.com/office/drawing/2014/main" id="{48E0DD8E-940D-CCD9-A688-E184C3F3CA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3" name="Rectangle 3">
            <a:extLst>
              <a:ext uri="{FF2B5EF4-FFF2-40B4-BE49-F238E27FC236}">
                <a16:creationId xmlns:a16="http://schemas.microsoft.com/office/drawing/2014/main" id="{9F1D03E6-DCE1-8D5E-C8E7-F383C740EA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>
            <a:extLst>
              <a:ext uri="{FF2B5EF4-FFF2-40B4-BE49-F238E27FC236}">
                <a16:creationId xmlns:a16="http://schemas.microsoft.com/office/drawing/2014/main" id="{5BBDA5D7-8F09-4A9E-A343-66C5C000BC8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98307" name="Rectangle 3">
            <a:extLst>
              <a:ext uri="{FF2B5EF4-FFF2-40B4-BE49-F238E27FC236}">
                <a16:creationId xmlns:a16="http://schemas.microsoft.com/office/drawing/2014/main" id="{961B23EE-9B95-EC85-D566-0BC0BE5B221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2B3FDC6-DE55-1140-ADCB-C9E6803BCD9A}" type="datetime4">
              <a:rPr lang="en-US" altLang="en-US" smtClean="0">
                <a:latin typeface="Times New Roman" panose="02020603050405020304" pitchFamily="18" charset="0"/>
              </a:rPr>
              <a:pPr/>
              <a:t>May 24,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8308" name="Rectangle 6">
            <a:extLst>
              <a:ext uri="{FF2B5EF4-FFF2-40B4-BE49-F238E27FC236}">
                <a16:creationId xmlns:a16="http://schemas.microsoft.com/office/drawing/2014/main" id="{1F526F3E-5B87-7301-C005-B4258C147E6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98309" name="Rectangle 7">
            <a:extLst>
              <a:ext uri="{FF2B5EF4-FFF2-40B4-BE49-F238E27FC236}">
                <a16:creationId xmlns:a16="http://schemas.microsoft.com/office/drawing/2014/main" id="{245C85B3-2A29-181C-58E6-8A10296E60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82402D7-646C-BA4B-AF96-4D877AEEB87E}" type="slidenum">
              <a:rPr lang="en-US" altLang="en-US">
                <a:latin typeface="Times New Roman" panose="02020603050405020304" pitchFamily="18" charset="0"/>
              </a:rPr>
              <a:pPr/>
              <a:t>88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8310" name="Rectangle 2">
            <a:extLst>
              <a:ext uri="{FF2B5EF4-FFF2-40B4-BE49-F238E27FC236}">
                <a16:creationId xmlns:a16="http://schemas.microsoft.com/office/drawing/2014/main" id="{9AB5E4CC-EBB3-11C3-415D-30ABE57A49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11" name="Rectangle 3">
            <a:extLst>
              <a:ext uri="{FF2B5EF4-FFF2-40B4-BE49-F238E27FC236}">
                <a16:creationId xmlns:a16="http://schemas.microsoft.com/office/drawing/2014/main" id="{3F255279-C76E-E966-1ACC-A1CA75F3D3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>
            <a:extLst>
              <a:ext uri="{FF2B5EF4-FFF2-40B4-BE49-F238E27FC236}">
                <a16:creationId xmlns:a16="http://schemas.microsoft.com/office/drawing/2014/main" id="{73E060A9-FCEC-D2F9-4BB5-94A7BCA14D8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D1C4D5AE-921D-73E6-6025-D03C2B9EC53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86070EA-8F64-0C40-A44C-8DF34B7E1887}" type="datetime4">
              <a:rPr lang="en-US" altLang="en-US" smtClean="0">
                <a:latin typeface="Times New Roman" panose="02020603050405020304" pitchFamily="18" charset="0"/>
              </a:rPr>
              <a:pPr/>
              <a:t>May 24, 2024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0356" name="Rectangle 6">
            <a:extLst>
              <a:ext uri="{FF2B5EF4-FFF2-40B4-BE49-F238E27FC236}">
                <a16:creationId xmlns:a16="http://schemas.microsoft.com/office/drawing/2014/main" id="{07E02922-602C-FD29-1553-66AEE114EA8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100357" name="Rectangle 7">
            <a:extLst>
              <a:ext uri="{FF2B5EF4-FFF2-40B4-BE49-F238E27FC236}">
                <a16:creationId xmlns:a16="http://schemas.microsoft.com/office/drawing/2014/main" id="{201A3301-49C1-15EC-05ED-A0B6BA0D3D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BD92C0D-BD0F-794D-96A4-2B4317073FED}" type="slidenum">
              <a:rPr lang="en-US" altLang="en-US">
                <a:latin typeface="Times New Roman" panose="02020603050405020304" pitchFamily="18" charset="0"/>
              </a:rPr>
              <a:pPr/>
              <a:t>89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0358" name="Rectangle 2">
            <a:extLst>
              <a:ext uri="{FF2B5EF4-FFF2-40B4-BE49-F238E27FC236}">
                <a16:creationId xmlns:a16="http://schemas.microsoft.com/office/drawing/2014/main" id="{2C7A01A9-849B-16CA-6A5F-8B37345054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9" name="Rectangle 3">
            <a:extLst>
              <a:ext uri="{FF2B5EF4-FFF2-40B4-BE49-F238E27FC236}">
                <a16:creationId xmlns:a16="http://schemas.microsoft.com/office/drawing/2014/main" id="{8A41D34D-4468-0C0C-AED8-080060DA77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13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515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09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C6A671D-1AAA-E7BF-56B0-A41B06644B7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AU" altLang="en-US"/>
              <a:t>Chapter 1 — Computer Abstractions and Technology — </a:t>
            </a:r>
            <a:fld id="{86745BFE-60D2-E041-A492-8710B6B68C3A}" type="slidenum">
              <a:rPr lang="en-AU" altLang="en-US"/>
              <a:pPr/>
              <a:t>‹#›</a:t>
            </a:fld>
            <a:endParaRPr lang="en-AU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77424E-6B00-4398-6B0C-B7331ECDE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0770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F2C4924-FEFF-485B-643E-D45A1ADA8D6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AU" altLang="en-US"/>
              <a:t>Chapter 1 — Computer Abstractions and Technology — </a:t>
            </a:r>
            <a:fld id="{847072F3-BE90-5B41-B908-BE3F8B5E7E5C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177542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389AC9D-969B-AE54-4553-705826C2F08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AU" altLang="en-US"/>
              <a:t>Chapter 1 — Computer Abstractions and Technology — </a:t>
            </a:r>
            <a:fld id="{5C1AAAD4-44B3-7E4B-A9B6-06B950057F9B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507032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70C5234-5DC4-9691-4763-0F0095B4388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AU" altLang="en-US"/>
              <a:t>Chapter 1 — Computer Abstractions and Technology — </a:t>
            </a:r>
            <a:fld id="{2FCFD6EF-B35C-B747-BAF5-B198444817E8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862355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8270875" cy="2479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3" y="3757613"/>
            <a:ext cx="8270875" cy="2479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B1B6E82-100A-F69F-E1E8-DB193619AE2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AU" altLang="en-US"/>
              <a:t>Chapter 1 — Computer Abstractions and Technology — </a:t>
            </a:r>
            <a:fld id="{805397E3-188C-F346-83F6-CC13DDC64D11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675075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169569"/>
            <a:ext cx="2133600" cy="365125"/>
          </a:xfr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B729A87-32D3-2748-8C3D-5E83A1EF4110}" type="datetime1">
              <a:rPr lang="en-US" smtClean="0"/>
              <a:pPr/>
              <a:t>5/24/24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169569"/>
            <a:ext cx="2895600" cy="365125"/>
          </a:xfrm>
        </p:spPr>
        <p:txBody>
          <a:bodyPr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December 29, 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169569"/>
            <a:ext cx="21336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7E4C76B-B62B-E041-BECA-E1452F30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57200" y="1212112"/>
            <a:ext cx="8229600" cy="4497571"/>
          </a:xfrm>
        </p:spPr>
        <p:txBody>
          <a:bodyPr/>
          <a:lstStyle>
            <a:lvl1pPr>
              <a:buNone/>
              <a:defRPr sz="24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DA1954-8F8F-31FE-1F8B-92195672E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39" y="323307"/>
            <a:ext cx="7772400" cy="7315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9764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72440" y="1190847"/>
            <a:ext cx="8320686" cy="4593265"/>
          </a:xfrm>
        </p:spPr>
        <p:txBody>
          <a:bodyPr/>
          <a:lstStyle>
            <a:lvl1pPr>
              <a:buNone/>
              <a:defRPr sz="24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>
          <a:xfrm>
            <a:off x="472440" y="6119280"/>
            <a:ext cx="2133600" cy="365125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D1681EF0-A38B-E340-8917-EF3BB38D0AE0}" type="datetime1">
              <a:rPr lang="en-US" smtClean="0"/>
              <a:pPr/>
              <a:t>5/24/24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3139440" y="6119280"/>
            <a:ext cx="2895600" cy="365125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August 27, 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6568440" y="6119280"/>
            <a:ext cx="2133600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07E4C76B-B62B-E041-BECA-E1452F30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045351-9C1C-E2E0-2A79-A3B2146BE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39" y="359408"/>
            <a:ext cx="8138160" cy="7315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7936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9479875E-1BEF-F62D-CFF5-80AEDD455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260350"/>
            <a:ext cx="36512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CE7836B5-03A1-D178-101F-91C6BE970A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146050"/>
            <a:ext cx="82597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70987102-5DD7-884C-B67B-194E7DACAA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/>
              <a:t>Click to edit Master text styles</a:t>
            </a:r>
          </a:p>
          <a:p>
            <a:pPr lvl="1"/>
            <a:r>
              <a:rPr lang="en-AU" altLang="en-US"/>
              <a:t>Second level</a:t>
            </a:r>
          </a:p>
          <a:p>
            <a:pPr lvl="2"/>
            <a:r>
              <a:rPr lang="en-AU" altLang="en-US"/>
              <a:t>Third level</a:t>
            </a:r>
          </a:p>
          <a:p>
            <a:pPr lvl="3"/>
            <a:r>
              <a:rPr lang="en-AU" altLang="en-US"/>
              <a:t>Fourth level</a:t>
            </a:r>
          </a:p>
          <a:p>
            <a:pPr lvl="4"/>
            <a:r>
              <a:rPr lang="en-AU" altLang="en-US"/>
              <a:t>Fifth level</a:t>
            </a:r>
          </a:p>
        </p:txBody>
      </p:sp>
      <p:sp>
        <p:nvSpPr>
          <p:cNvPr id="294917" name="Rectangle 5">
            <a:extLst>
              <a:ext uri="{FF2B5EF4-FFF2-40B4-BE49-F238E27FC236}">
                <a16:creationId xmlns:a16="http://schemas.microsoft.com/office/drawing/2014/main" id="{E040BBF4-8F50-19F8-ABA0-E052915A40D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92275" y="6381750"/>
            <a:ext cx="7272338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b="1"/>
            </a:lvl1pPr>
          </a:lstStyle>
          <a:p>
            <a:r>
              <a:rPr lang="en-AU" altLang="en-US" dirty="0"/>
              <a:t>Chapter 1 — Computer Abstractions and Technology — </a:t>
            </a:r>
            <a:fld id="{902FA3E9-69EB-934C-BBC4-CF76E6B3A677}" type="slidenum">
              <a:rPr lang="en-AU" altLang="en-US"/>
              <a:pPr/>
              <a:t>‹#›</a:t>
            </a:fld>
            <a:endParaRPr lang="en-AU" altLang="en-US" dirty="0"/>
          </a:p>
        </p:txBody>
      </p:sp>
      <p:sp>
        <p:nvSpPr>
          <p:cNvPr id="1030" name="Rectangle 7">
            <a:extLst>
              <a:ext uri="{FF2B5EF4-FFF2-40B4-BE49-F238E27FC236}">
                <a16:creationId xmlns:a16="http://schemas.microsoft.com/office/drawing/2014/main" id="{DDDCB46C-6637-23E5-F2D0-C0F530AAB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981075"/>
            <a:ext cx="8569325" cy="7143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81" r:id="rId2"/>
    <p:sldLayoutId id="2147483787" r:id="rId3"/>
    <p:sldLayoutId id="2147483788" r:id="rId4"/>
    <p:sldLayoutId id="2147483789" r:id="rId5"/>
    <p:sldLayoutId id="2147483791" r:id="rId6"/>
    <p:sldLayoutId id="2147483792" r:id="rId7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77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77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77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77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77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p500.or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krishna.kavi@unt.edu)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mailto:XianweiCheng@my.unt.edu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e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35.emf"/><Relationship Id="rId4" Type="http://schemas.openxmlformats.org/officeDocument/2006/relationships/image" Target="../media/image32.emf"/><Relationship Id="rId9" Type="http://schemas.openxmlformats.org/officeDocument/2006/relationships/oleObject" Target="../embeddings/oleObject6.bin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e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35.emf"/><Relationship Id="rId4" Type="http://schemas.openxmlformats.org/officeDocument/2006/relationships/image" Target="../media/image32.emf"/><Relationship Id="rId9" Type="http://schemas.openxmlformats.org/officeDocument/2006/relationships/oleObject" Target="../embeddings/oleObject10.bin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Zetta-" TargetMode="External"/><Relationship Id="rId3" Type="http://schemas.openxmlformats.org/officeDocument/2006/relationships/hyperlink" Target="https://en.wikipedia.org/wiki/Mega-" TargetMode="External"/><Relationship Id="rId7" Type="http://schemas.openxmlformats.org/officeDocument/2006/relationships/hyperlink" Target="https://en.wikipedia.org/wiki/Exa-" TargetMode="External"/><Relationship Id="rId2" Type="http://schemas.openxmlformats.org/officeDocument/2006/relationships/hyperlink" Target="https://en.wikipedia.org/wiki/Kilo-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wikipedia.org/wiki/Peta-" TargetMode="External"/><Relationship Id="rId11" Type="http://schemas.openxmlformats.org/officeDocument/2006/relationships/hyperlink" Target="https://en.wikipedia.org/wiki/Quetta-" TargetMode="External"/><Relationship Id="rId5" Type="http://schemas.openxmlformats.org/officeDocument/2006/relationships/hyperlink" Target="https://en.wikipedia.org/wiki/Tera-" TargetMode="External"/><Relationship Id="rId10" Type="http://schemas.openxmlformats.org/officeDocument/2006/relationships/hyperlink" Target="https://en.wikipedia.org/wiki/Ronna-" TargetMode="External"/><Relationship Id="rId4" Type="http://schemas.openxmlformats.org/officeDocument/2006/relationships/hyperlink" Target="https://en.wikipedia.org/wiki/Giga-" TargetMode="External"/><Relationship Id="rId9" Type="http://schemas.openxmlformats.org/officeDocument/2006/relationships/hyperlink" Target="https://en.wikipedia.org/wiki/Yotta-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technologies.unt.edu/services/computer-labs/request/remotely-connect-mylab-virtual-computer-lab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eveloper.arm.com/documentation/100957/0529/arm-ds-5-community-edition-product-overview?lang=en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e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45.e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emf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e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56.emf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emf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841111-A085-4702-542E-094F25FFD2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i="0" u="none" strike="noStrike" dirty="0">
                <a:solidFill>
                  <a:srgbClr val="666666"/>
                </a:solidFill>
                <a:effectLst/>
                <a:latin typeface="Lato Extended"/>
              </a:rPr>
              <a:t>Assembly Language and Computer Organization </a:t>
            </a:r>
          </a:p>
          <a:p>
            <a:r>
              <a:rPr lang="en-US" dirty="0"/>
              <a:t>Instructor: </a:t>
            </a:r>
            <a:r>
              <a:rPr lang="en-US" strike="sngStrike" dirty="0"/>
              <a:t>Dr. </a:t>
            </a:r>
            <a:r>
              <a:rPr lang="en-US" dirty="0"/>
              <a:t>Gary James</a:t>
            </a:r>
          </a:p>
          <a:p>
            <a:endParaRPr lang="en-US" dirty="0"/>
          </a:p>
          <a:p>
            <a:r>
              <a:rPr lang="en-US" dirty="0"/>
              <a:t>Class:	Tu – Th.  2:30 – 3:50</a:t>
            </a:r>
          </a:p>
          <a:p>
            <a:r>
              <a:rPr lang="en-US" dirty="0"/>
              <a:t>Recitation: 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58EEDC-0357-5B8F-895E-E1704D5B5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CSCE 2610	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B2C150-1786-F454-3CC7-7F5AD0A4612A}"/>
              </a:ext>
            </a:extLst>
          </p:cNvPr>
          <p:cNvSpPr txBox="1">
            <a:spLocks/>
          </p:cNvSpPr>
          <p:nvPr/>
        </p:nvSpPr>
        <p:spPr bwMode="auto">
          <a:xfrm>
            <a:off x="1692275" y="6381750"/>
            <a:ext cx="7272338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kern="0"/>
              <a:t>Chapter 1 — Computer Abstractions and Technology — </a:t>
            </a:r>
            <a:fld id="{3AC4DB8B-761E-1844-BFD3-CF256D2A8645}" type="slidenum">
              <a:rPr lang="en-AU" altLang="en-US" sz="1400" kern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AU" altLang="en-US" sz="1400" kern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CBED9A-9D32-90A4-265F-76D0D04BF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71" y="3469893"/>
            <a:ext cx="8636726" cy="231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88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960FC2-0355-371C-DBCE-55A037B5EE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360" y="1484784"/>
            <a:ext cx="8229600" cy="4497571"/>
          </a:xfrm>
        </p:spPr>
        <p:txBody>
          <a:bodyPr>
            <a:normAutofit fontScale="70000" lnSpcReduction="20000"/>
          </a:bodyPr>
          <a:lstStyle/>
          <a:p>
            <a:pPr eaLnBrk="1" hangingPunct="1">
              <a:lnSpc>
                <a:spcPct val="110000"/>
              </a:lnSpc>
              <a:buFont typeface="Wingdings" pitchFamily="2" charset="77"/>
              <a:buChar char="n"/>
            </a:pPr>
            <a:r>
              <a:rPr lang="en-US" altLang="x-none" sz="3000" dirty="0">
                <a:latin typeface="+mn-lt"/>
                <a:cs typeface="+mn-cs"/>
              </a:rPr>
              <a:t>2. Second type of architecture: Instruction Set Architecture (ISA). 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x-none" sz="3000" dirty="0">
                <a:latin typeface="+mn-lt"/>
                <a:cs typeface="+mn-cs"/>
              </a:rPr>
              <a:t>Abstracts interface between hardware and software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x-none" sz="3000" dirty="0">
                <a:latin typeface="+mn-lt"/>
                <a:cs typeface="+mn-cs"/>
              </a:rPr>
              <a:t>... the attributes of a computing system as seen by the [assembly language] programmer, i.e.  the conceptual structure and functional behavior, as distinct from the organization of the data flows and controls the logic design, and the physical implementation.    	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x-none" sz="2600" dirty="0">
                <a:latin typeface="+mn-lt"/>
                <a:cs typeface="+mn-cs"/>
                <a:sym typeface="Wingdings" pitchFamily="2" charset="2"/>
              </a:rPr>
              <a:t>This is the language the hardware understands</a:t>
            </a:r>
            <a:endParaRPr lang="en-US" sz="2600" dirty="0">
              <a:latin typeface="+mn-lt"/>
              <a:cs typeface="+mn-cs"/>
            </a:endParaRPr>
          </a:p>
          <a:p>
            <a:pPr lvl="1" eaLnBrk="1" hangingPunct="1">
              <a:lnSpc>
                <a:spcPct val="110000"/>
              </a:lnSpc>
            </a:pPr>
            <a:r>
              <a:rPr lang="en-US" altLang="x-none" sz="3000" dirty="0">
                <a:latin typeface="+mn-lt"/>
                <a:cs typeface="+mn-cs"/>
              </a:rPr>
              <a:t>To program in any language, you need to know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x-none" sz="2600" dirty="0">
                <a:latin typeface="+mn-lt"/>
                <a:cs typeface="+mn-cs"/>
              </a:rPr>
              <a:t>How data is represented and organized</a:t>
            </a:r>
          </a:p>
          <a:p>
            <a:pPr lvl="3" eaLnBrk="1" hangingPunct="1">
              <a:lnSpc>
                <a:spcPct val="110000"/>
              </a:lnSpc>
            </a:pPr>
            <a:r>
              <a:rPr lang="en-US" altLang="x-none" sz="2400" dirty="0">
                <a:latin typeface="+mn-lt"/>
                <a:cs typeface="+mn-cs"/>
              </a:rPr>
              <a:t>Data Types &amp; Data Structures:</a:t>
            </a:r>
          </a:p>
          <a:p>
            <a:pPr lvl="3" eaLnBrk="1" hangingPunct="1">
              <a:lnSpc>
                <a:spcPct val="110000"/>
              </a:lnSpc>
            </a:pPr>
            <a:r>
              <a:rPr lang="en-US" altLang="x-none" sz="2400" dirty="0">
                <a:latin typeface="+mn-lt"/>
                <a:cs typeface="+mn-cs"/>
              </a:rPr>
              <a:t>Encodings &amp; Representations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x-none" sz="2600" dirty="0">
                <a:latin typeface="+mn-lt"/>
                <a:cs typeface="+mn-cs"/>
              </a:rPr>
              <a:t>What are the Instructions or operations</a:t>
            </a:r>
          </a:p>
          <a:p>
            <a:pPr lvl="3" eaLnBrk="1" hangingPunct="1">
              <a:lnSpc>
                <a:spcPct val="110000"/>
              </a:lnSpc>
            </a:pPr>
            <a:r>
              <a:rPr lang="en-US" altLang="x-none" sz="2400" dirty="0">
                <a:latin typeface="+mn-lt"/>
                <a:cs typeface="+mn-cs"/>
              </a:rPr>
              <a:t>operations, formats, addressing model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3974644-C25C-2908-ECB5-8365F4F48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x-none" sz="4400" dirty="0">
                <a:latin typeface="Times" charset="0"/>
              </a:rPr>
              <a:t>Organization v. Architecture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BC9360DF-315E-69D4-9263-543079EC9526}"/>
              </a:ext>
            </a:extLst>
          </p:cNvPr>
          <p:cNvSpPr txBox="1">
            <a:spLocks/>
          </p:cNvSpPr>
          <p:nvPr/>
        </p:nvSpPr>
        <p:spPr>
          <a:xfrm>
            <a:off x="1692275" y="6381750"/>
            <a:ext cx="7272338" cy="3587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77"/>
              <a:buChar char="n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dirty="0"/>
              <a:t>Chapter 1 — Computer Abstractions and Technology — </a:t>
            </a:r>
            <a:fld id="{3AC4DB8B-761E-1844-BFD3-CF256D2A8645}" type="slidenum">
              <a:rPr lang="en-AU" altLang="en-US" sz="1400" smtClean="0"/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AU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65011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954121-D143-5394-F3FC-E619EC3225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x-none" sz="2400" dirty="0">
                <a:latin typeface="+mn-lt"/>
                <a:ea typeface="Times" charset="0"/>
                <a:cs typeface="Times" charset="0"/>
              </a:rPr>
              <a:t>For example: to move data from memory to registers</a:t>
            </a:r>
          </a:p>
          <a:p>
            <a:r>
              <a:rPr lang="en-US" altLang="x-none" sz="2400" dirty="0">
                <a:latin typeface="+mn-lt"/>
                <a:ea typeface="Times" charset="0"/>
                <a:cs typeface="Times" charset="0"/>
              </a:rPr>
              <a:t>	LDUR X2, [X1, #8]	// read memory location (X1)+8 </a:t>
            </a:r>
          </a:p>
          <a:p>
            <a:r>
              <a:rPr lang="en-US" altLang="x-none" sz="2400" dirty="0">
                <a:latin typeface="+mn-lt"/>
                <a:ea typeface="Times" charset="0"/>
                <a:cs typeface="Times" charset="0"/>
              </a:rPr>
              <a:t>				// store the value read from memory in register X2</a:t>
            </a:r>
          </a:p>
          <a:p>
            <a:r>
              <a:rPr lang="en-US" altLang="x-none" sz="2400" dirty="0">
                <a:latin typeface="+mn-lt"/>
                <a:ea typeface="Times" charset="0"/>
                <a:cs typeface="Times" charset="0"/>
              </a:rPr>
              <a:t>	STUR X4, [X1, #8]	// store the value from X4 to memory at address</a:t>
            </a:r>
          </a:p>
          <a:p>
            <a:r>
              <a:rPr lang="en-US" altLang="x-none" sz="2400" dirty="0">
                <a:latin typeface="+mn-lt"/>
                <a:ea typeface="Times" charset="0"/>
                <a:cs typeface="Times" charset="0"/>
              </a:rPr>
              <a:t>				// (X1)+8	</a:t>
            </a:r>
          </a:p>
          <a:p>
            <a:r>
              <a:rPr lang="en-US" altLang="x-none" sz="2400" dirty="0">
                <a:latin typeface="+mn-lt"/>
                <a:ea typeface="Times" charset="0"/>
                <a:cs typeface="Times" charset="0"/>
              </a:rPr>
              <a:t>Arithmetic</a:t>
            </a:r>
          </a:p>
          <a:p>
            <a:r>
              <a:rPr lang="en-US" altLang="x-none" sz="2400" dirty="0">
                <a:latin typeface="+mn-lt"/>
                <a:ea typeface="Times" charset="0"/>
                <a:cs typeface="Times" charset="0"/>
              </a:rPr>
              <a:t>	ADD X4, X2, X3	// X4 = X2 + X3</a:t>
            </a:r>
          </a:p>
          <a:p>
            <a:endParaRPr lang="en-US" altLang="x-none" sz="2400" dirty="0">
              <a:latin typeface="+mn-lt"/>
              <a:ea typeface="Times" charset="0"/>
              <a:cs typeface="Times" charset="0"/>
            </a:endParaRPr>
          </a:p>
          <a:p>
            <a:r>
              <a:rPr lang="en-US" altLang="x-none" sz="2400" dirty="0">
                <a:latin typeface="+mn-lt"/>
                <a:ea typeface="Times" charset="0"/>
                <a:cs typeface="Times" charset="0"/>
              </a:rPr>
              <a:t>ARM assembly language defines ARM ISA</a:t>
            </a:r>
          </a:p>
          <a:p>
            <a:r>
              <a:rPr lang="en-US" altLang="x-none" sz="2400" dirty="0">
                <a:latin typeface="+mn-lt"/>
                <a:ea typeface="Times" charset="0"/>
                <a:cs typeface="Times" charset="0"/>
              </a:rPr>
              <a:t>The processor actually executes ARM </a:t>
            </a:r>
            <a:r>
              <a:rPr lang="en-US" altLang="x-none" sz="2400" b="1" i="1" dirty="0">
                <a:solidFill>
                  <a:srgbClr val="007A37"/>
                </a:solidFill>
                <a:latin typeface="+mn-lt"/>
                <a:ea typeface="Times" charset="0"/>
                <a:cs typeface="Times" charset="0"/>
              </a:rPr>
              <a:t>machine language </a:t>
            </a:r>
            <a:r>
              <a:rPr lang="en-US" altLang="x-none" sz="2400" dirty="0">
                <a:latin typeface="+mn-lt"/>
                <a:ea typeface="Times" charset="0"/>
                <a:cs typeface="Times" charset="0"/>
              </a:rPr>
              <a:t>or binary (not assembly language)</a:t>
            </a:r>
          </a:p>
          <a:p>
            <a:endParaRPr lang="en-US" altLang="x-none" sz="2400" dirty="0">
              <a:latin typeface="+mn-lt"/>
              <a:ea typeface="Times" charset="0"/>
              <a:cs typeface="Times" charset="0"/>
            </a:endParaRPr>
          </a:p>
          <a:p>
            <a:r>
              <a:rPr lang="en-US" altLang="x-none" sz="2400" dirty="0">
                <a:solidFill>
                  <a:srgbClr val="C00000"/>
                </a:solidFill>
                <a:latin typeface="+mn-lt"/>
                <a:ea typeface="Times" charset="0"/>
                <a:cs typeface="Times" charset="0"/>
              </a:rPr>
              <a:t>What is the difference between Assembly and machine language?</a:t>
            </a:r>
          </a:p>
          <a:p>
            <a:r>
              <a:rPr lang="en-US" altLang="x-none" sz="2400" dirty="0">
                <a:latin typeface="+mn-lt"/>
              </a:rPr>
              <a:t>Note:</a:t>
            </a:r>
            <a:r>
              <a:rPr lang="en-US" altLang="x-none" sz="2400" b="1" dirty="0">
                <a:solidFill>
                  <a:srgbClr val="7030A0"/>
                </a:solidFill>
                <a:latin typeface="+mn-lt"/>
              </a:rPr>
              <a:t> the same instruction set can be implemented differently </a:t>
            </a:r>
            <a:r>
              <a:rPr lang="en-US" altLang="x-none" sz="2400" dirty="0">
                <a:latin typeface="+mn-lt"/>
              </a:rPr>
              <a:t>(AMD vs Intel)</a:t>
            </a:r>
            <a:endParaRPr lang="en-US" altLang="x-none" sz="3200" dirty="0">
              <a:latin typeface="+mn-lt"/>
            </a:endParaRPr>
          </a:p>
          <a:p>
            <a:r>
              <a:rPr lang="en-US" altLang="x-none" sz="2400" dirty="0">
                <a:solidFill>
                  <a:srgbClr val="C00000"/>
                </a:solidFill>
                <a:latin typeface="+mn-lt"/>
                <a:ea typeface="Times" charset="0"/>
                <a:cs typeface="Times" charset="0"/>
              </a:rPr>
              <a:t>	</a:t>
            </a:r>
            <a:r>
              <a:rPr lang="en-US" altLang="x-none" sz="2400" dirty="0">
                <a:latin typeface="+mn-lt"/>
                <a:ea typeface="Times" charset="0"/>
                <a:cs typeface="Times" charset="0"/>
              </a:rPr>
              <a:t>Likewise ARM from TI may be different from ARM from Qualcomm in hardware </a:t>
            </a:r>
          </a:p>
          <a:p>
            <a:r>
              <a:rPr lang="en-US" altLang="x-none" sz="2400" dirty="0">
                <a:latin typeface="+mn-lt"/>
                <a:ea typeface="Times" charset="0"/>
                <a:cs typeface="Times" charset="0"/>
              </a:rPr>
              <a:t>	</a:t>
            </a:r>
            <a:r>
              <a:rPr lang="en-US" altLang="x-none" sz="2400" dirty="0">
                <a:latin typeface="+mn-lt"/>
                <a:ea typeface="Times" charset="0"/>
                <a:cs typeface="Times" charset="0"/>
                <a:sym typeface="Wingdings" pitchFamily="2" charset="2"/>
              </a:rPr>
              <a:t> </a:t>
            </a:r>
            <a:r>
              <a:rPr lang="en-US" altLang="x-none" sz="2400" b="1" dirty="0">
                <a:latin typeface="+mn-lt"/>
                <a:ea typeface="Times" charset="0"/>
                <a:cs typeface="Times" charset="0"/>
                <a:sym typeface="Wingdings" pitchFamily="2" charset="2"/>
              </a:rPr>
              <a:t>different organizations/micro-architecture</a:t>
            </a:r>
            <a:endParaRPr lang="en-US" altLang="x-none" sz="2400" b="1" dirty="0">
              <a:latin typeface="+mn-lt"/>
              <a:ea typeface="Times" charset="0"/>
              <a:cs typeface="Times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2F23A4-4053-5F4B-4564-D881308CB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200" dirty="0">
                <a:latin typeface="Times" charset="0"/>
                <a:ea typeface="Times" charset="0"/>
                <a:cs typeface="Times" charset="0"/>
              </a:rPr>
              <a:t>ARM Instructions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18B012-2891-FFA0-1B8B-729C606E6F3F}"/>
              </a:ext>
            </a:extLst>
          </p:cNvPr>
          <p:cNvSpPr txBox="1">
            <a:spLocks/>
          </p:cNvSpPr>
          <p:nvPr/>
        </p:nvSpPr>
        <p:spPr>
          <a:xfrm>
            <a:off x="1692275" y="6381750"/>
            <a:ext cx="7272338" cy="3587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77"/>
              <a:buChar char="n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dirty="0"/>
              <a:t>Chapter 1 — Computer Abstractions and Technology — </a:t>
            </a:r>
            <a:fld id="{3AC4DB8B-761E-1844-BFD3-CF256D2A8645}" type="slidenum">
              <a:rPr lang="en-AU" altLang="en-US" sz="1400" smtClean="0"/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AU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10559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5CB061-6A5B-60F0-19E9-43149FD63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x-none" sz="3200" dirty="0">
                <a:latin typeface="Times" charset="0"/>
              </a:rPr>
              <a:t>Everything, altogether, all at once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6C6242-3F87-9552-9B10-0EC4A4113E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pPr marL="519113" indent="-514350" eaLnBrk="1" hangingPunct="1">
              <a:lnSpc>
                <a:spcPct val="90000"/>
              </a:lnSpc>
              <a:buFont typeface="Wingdings" pitchFamily="2" charset="77"/>
              <a:buChar char="n"/>
            </a:pPr>
            <a:r>
              <a:rPr lang="en-US" altLang="x-none" sz="3000" dirty="0">
                <a:latin typeface="+mn-lt"/>
                <a:cs typeface="+mn-cs"/>
              </a:rPr>
              <a:t>3. Computer Systems Architecture. This is the abstraction provided by a combination of Operating system defined functions and higher-level language libraries, etc.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x-none" sz="3000" dirty="0">
                <a:latin typeface="+mn-lt"/>
                <a:cs typeface="+mn-cs"/>
              </a:rPr>
              <a:t>This can be viewed as the API to the system </a:t>
            </a:r>
            <a:r>
              <a:rPr lang="en-US" altLang="x-none" sz="3000" dirty="0">
                <a:latin typeface="+mn-lt"/>
                <a:cs typeface="+mn-cs"/>
                <a:sym typeface="Wingdings" pitchFamily="2" charset="2"/>
              </a:rPr>
              <a:t> </a:t>
            </a:r>
            <a:r>
              <a:rPr lang="en-US" altLang="x-none" sz="3000" dirty="0">
                <a:latin typeface="+mn-lt"/>
                <a:cs typeface="+mn-cs"/>
              </a:rPr>
              <a:t> hiding lower levels of programming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x-none" sz="3000" dirty="0">
                <a:latin typeface="+mn-lt"/>
                <a:cs typeface="+mn-cs"/>
              </a:rPr>
              <a:t>The user does not program in assembly language. Any interaction with low-level components is facilitated by either OS calls, compilers and other  libraries provided.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x-none" sz="3000" dirty="0">
                <a:latin typeface="+mn-lt"/>
                <a:cs typeface="+mn-cs"/>
              </a:rPr>
              <a:t>For the purpose of this class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x-none" sz="2600" dirty="0">
                <a:latin typeface="+mn-lt"/>
                <a:cs typeface="+mn-cs"/>
              </a:rPr>
              <a:t>Computer Architecture   =  Instruction Set Architecture +  Machine Organization</a:t>
            </a:r>
          </a:p>
          <a:p>
            <a:pPr eaLnBrk="1" hangingPunct="1">
              <a:lnSpc>
                <a:spcPct val="90000"/>
              </a:lnSpc>
              <a:buFont typeface="Wingdings" pitchFamily="2" charset="77"/>
              <a:buChar char="n"/>
            </a:pPr>
            <a:r>
              <a:rPr lang="en-US" altLang="x-none" sz="3000" dirty="0">
                <a:latin typeface="+mn-lt"/>
                <a:cs typeface="+mn-cs"/>
              </a:rPr>
              <a:t>		</a:t>
            </a:r>
            <a:r>
              <a:rPr lang="en-US" altLang="x-none" sz="3000" dirty="0">
                <a:latin typeface="+mn-lt"/>
                <a:cs typeface="+mn-cs"/>
                <a:sym typeface="Wingdings" pitchFamily="2" charset="2"/>
              </a:rPr>
              <a:t> ISA + Micro-Architecture</a:t>
            </a:r>
            <a:r>
              <a:rPr lang="en-US" sz="3000" dirty="0">
                <a:latin typeface="+mn-lt"/>
                <a:cs typeface="+mn-cs"/>
              </a:rPr>
              <a:t>	</a:t>
            </a:r>
          </a:p>
        </p:txBody>
      </p:sp>
      <p:grpSp>
        <p:nvGrpSpPr>
          <p:cNvPr id="11" name="Group 56">
            <a:extLst>
              <a:ext uri="{FF2B5EF4-FFF2-40B4-BE49-F238E27FC236}">
                <a16:creationId xmlns:a16="http://schemas.microsoft.com/office/drawing/2014/main" id="{AFBE2923-BC1A-08AC-CF6D-71559E78993A}"/>
              </a:ext>
            </a:extLst>
          </p:cNvPr>
          <p:cNvGrpSpPr>
            <a:grpSpLocks/>
          </p:cNvGrpSpPr>
          <p:nvPr/>
        </p:nvGrpSpPr>
        <p:grpSpPr bwMode="auto">
          <a:xfrm>
            <a:off x="5508949" y="4761364"/>
            <a:ext cx="3666830" cy="1896637"/>
            <a:chOff x="780" y="1684"/>
            <a:chExt cx="4500" cy="2252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76027D1-15E0-B1D0-BFF7-C1F01341A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4" y="2548"/>
              <a:ext cx="4216" cy="280"/>
            </a:xfrm>
            <a:prstGeom prst="rect">
              <a:avLst/>
            </a:prstGeom>
            <a:pattFill prst="horzBrick">
              <a:fgClr>
                <a:schemeClr val="accent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492DAB3-58CE-7A14-93D8-BC8895947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0" y="1684"/>
              <a:ext cx="232" cy="1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Line 10">
              <a:extLst>
                <a:ext uri="{FF2B5EF4-FFF2-40B4-BE49-F238E27FC236}">
                  <a16:creationId xmlns:a16="http://schemas.microsoft.com/office/drawing/2014/main" id="{F639577C-B95C-2078-9650-2488F2507F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92" y="1872"/>
              <a:ext cx="48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Line 11">
              <a:extLst>
                <a:ext uri="{FF2B5EF4-FFF2-40B4-BE49-F238E27FC236}">
                  <a16:creationId xmlns:a16="http://schemas.microsoft.com/office/drawing/2014/main" id="{D7F1896C-1028-7209-33FB-C46D60BF64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2" y="2256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Line 12">
              <a:extLst>
                <a:ext uri="{FF2B5EF4-FFF2-40B4-BE49-F238E27FC236}">
                  <a16:creationId xmlns:a16="http://schemas.microsoft.com/office/drawing/2014/main" id="{8B0CCE4B-A8C4-E86A-C190-01F3EA45EA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6" y="2256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Line 13">
              <a:extLst>
                <a:ext uri="{FF2B5EF4-FFF2-40B4-BE49-F238E27FC236}">
                  <a16:creationId xmlns:a16="http://schemas.microsoft.com/office/drawing/2014/main" id="{C5B8F465-DCA7-9A34-4824-EBBE16DC70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6" y="2448"/>
              <a:ext cx="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Line 14">
              <a:extLst>
                <a:ext uri="{FF2B5EF4-FFF2-40B4-BE49-F238E27FC236}">
                  <a16:creationId xmlns:a16="http://schemas.microsoft.com/office/drawing/2014/main" id="{7D7A8912-D057-8894-6E19-FABDFEED34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96" y="2256"/>
              <a:ext cx="96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Line 15">
              <a:extLst>
                <a:ext uri="{FF2B5EF4-FFF2-40B4-BE49-F238E27FC236}">
                  <a16:creationId xmlns:a16="http://schemas.microsoft.com/office/drawing/2014/main" id="{04491D64-0AE0-6FE0-734B-6A2E7642A1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52" y="2496"/>
              <a:ext cx="144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Line 16">
              <a:extLst>
                <a:ext uri="{FF2B5EF4-FFF2-40B4-BE49-F238E27FC236}">
                  <a16:creationId xmlns:a16="http://schemas.microsoft.com/office/drawing/2014/main" id="{9E8480FD-B665-01C6-DE0A-EE0082E664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0" y="2016"/>
              <a:ext cx="144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Line 17">
              <a:extLst>
                <a:ext uri="{FF2B5EF4-FFF2-40B4-BE49-F238E27FC236}">
                  <a16:creationId xmlns:a16="http://schemas.microsoft.com/office/drawing/2014/main" id="{F9BD78EB-4183-D3CC-75E7-2A5682EFE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84" y="2016"/>
              <a:ext cx="96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Line 18">
              <a:extLst>
                <a:ext uri="{FF2B5EF4-FFF2-40B4-BE49-F238E27FC236}">
                  <a16:creationId xmlns:a16="http://schemas.microsoft.com/office/drawing/2014/main" id="{61E00AAA-A245-92EA-74AF-46B2B90E72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2" y="1968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Line 19">
              <a:extLst>
                <a:ext uri="{FF2B5EF4-FFF2-40B4-BE49-F238E27FC236}">
                  <a16:creationId xmlns:a16="http://schemas.microsoft.com/office/drawing/2014/main" id="{B48DD6A9-62A6-E94C-1B63-76D6A4C9C5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6" y="1872"/>
              <a:ext cx="96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Oval 20">
              <a:extLst>
                <a:ext uri="{FF2B5EF4-FFF2-40B4-BE49-F238E27FC236}">
                  <a16:creationId xmlns:a16="http://schemas.microsoft.com/office/drawing/2014/main" id="{D4C7D635-48F2-C38F-FB38-4174D6F074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4" y="1732"/>
              <a:ext cx="232" cy="1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Line 21">
              <a:extLst>
                <a:ext uri="{FF2B5EF4-FFF2-40B4-BE49-F238E27FC236}">
                  <a16:creationId xmlns:a16="http://schemas.microsoft.com/office/drawing/2014/main" id="{CDA38722-EE09-196B-89B1-288B759219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4" y="1920"/>
              <a:ext cx="48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Line 22">
              <a:extLst>
                <a:ext uri="{FF2B5EF4-FFF2-40B4-BE49-F238E27FC236}">
                  <a16:creationId xmlns:a16="http://schemas.microsoft.com/office/drawing/2014/main" id="{F037C8D0-8CB2-7020-A484-CAE6A1D0F3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60" y="2304"/>
              <a:ext cx="192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Line 23">
              <a:extLst>
                <a:ext uri="{FF2B5EF4-FFF2-40B4-BE49-F238E27FC236}">
                  <a16:creationId xmlns:a16="http://schemas.microsoft.com/office/drawing/2014/main" id="{7D11B1F2-F294-BFA0-2804-749D4BE9E4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0" y="2448"/>
              <a:ext cx="96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Line 24">
              <a:extLst>
                <a:ext uri="{FF2B5EF4-FFF2-40B4-BE49-F238E27FC236}">
                  <a16:creationId xmlns:a16="http://schemas.microsoft.com/office/drawing/2014/main" id="{48BAA55F-3C2D-959D-5A38-5DB04E70CE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2" y="2304"/>
              <a:ext cx="192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Line 25">
              <a:extLst>
                <a:ext uri="{FF2B5EF4-FFF2-40B4-BE49-F238E27FC236}">
                  <a16:creationId xmlns:a16="http://schemas.microsoft.com/office/drawing/2014/main" id="{EBB53ECE-2058-8314-F03D-C6AAC5D0C2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44" y="2352"/>
              <a:ext cx="144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Line 26">
              <a:extLst>
                <a:ext uri="{FF2B5EF4-FFF2-40B4-BE49-F238E27FC236}">
                  <a16:creationId xmlns:a16="http://schemas.microsoft.com/office/drawing/2014/main" id="{3808FF65-4BAB-E688-2A62-EF7436B641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8" y="2352"/>
              <a:ext cx="48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Line 27">
              <a:extLst>
                <a:ext uri="{FF2B5EF4-FFF2-40B4-BE49-F238E27FC236}">
                  <a16:creationId xmlns:a16="http://schemas.microsoft.com/office/drawing/2014/main" id="{EDA55DF6-D7E4-3058-4064-0AE389BDDB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08" y="2064"/>
              <a:ext cx="96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Line 28">
              <a:extLst>
                <a:ext uri="{FF2B5EF4-FFF2-40B4-BE49-F238E27FC236}">
                  <a16:creationId xmlns:a16="http://schemas.microsoft.com/office/drawing/2014/main" id="{E625DCB8-4F81-1F2F-413B-D6D0B3A143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64" y="2160"/>
              <a:ext cx="144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Line 29">
              <a:extLst>
                <a:ext uri="{FF2B5EF4-FFF2-40B4-BE49-F238E27FC236}">
                  <a16:creationId xmlns:a16="http://schemas.microsoft.com/office/drawing/2014/main" id="{672D0CB4-1B5F-3BE2-0FBB-BD74507BA6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12" y="2016"/>
              <a:ext cx="1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Line 30">
              <a:extLst>
                <a:ext uri="{FF2B5EF4-FFF2-40B4-BE49-F238E27FC236}">
                  <a16:creationId xmlns:a16="http://schemas.microsoft.com/office/drawing/2014/main" id="{641BC3E8-74C5-6B4E-7EE0-20BBBD9487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68" y="1920"/>
              <a:ext cx="144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Line 31">
              <a:extLst>
                <a:ext uri="{FF2B5EF4-FFF2-40B4-BE49-F238E27FC236}">
                  <a16:creationId xmlns:a16="http://schemas.microsoft.com/office/drawing/2014/main" id="{E4BA8313-8F80-621E-1809-AEAC270844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8" y="1824"/>
              <a:ext cx="48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Line 32">
              <a:extLst>
                <a:ext uri="{FF2B5EF4-FFF2-40B4-BE49-F238E27FC236}">
                  <a16:creationId xmlns:a16="http://schemas.microsoft.com/office/drawing/2014/main" id="{A15D32C5-B520-2CFB-78A2-4BFEBB0893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92" y="1776"/>
              <a:ext cx="96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Oval 33">
              <a:extLst>
                <a:ext uri="{FF2B5EF4-FFF2-40B4-BE49-F238E27FC236}">
                  <a16:creationId xmlns:a16="http://schemas.microsoft.com/office/drawing/2014/main" id="{54366DEE-36E5-4A94-966A-E66687901F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0" y="2896"/>
              <a:ext cx="400" cy="304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Line 34">
              <a:extLst>
                <a:ext uri="{FF2B5EF4-FFF2-40B4-BE49-F238E27FC236}">
                  <a16:creationId xmlns:a16="http://schemas.microsoft.com/office/drawing/2014/main" id="{1EB9C898-E54C-3151-F055-6B7C0E8483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28" y="3072"/>
              <a:ext cx="48" cy="48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Line 35">
              <a:extLst>
                <a:ext uri="{FF2B5EF4-FFF2-40B4-BE49-F238E27FC236}">
                  <a16:creationId xmlns:a16="http://schemas.microsoft.com/office/drawing/2014/main" id="{4B43284C-2ED9-E990-E87C-59E1DD138E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6" y="3072"/>
              <a:ext cx="48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Line 36">
              <a:extLst>
                <a:ext uri="{FF2B5EF4-FFF2-40B4-BE49-F238E27FC236}">
                  <a16:creationId xmlns:a16="http://schemas.microsoft.com/office/drawing/2014/main" id="{F2885E3F-089D-E73E-43DC-0097BB23FC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4" y="3072"/>
              <a:ext cx="48" cy="48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Line 37">
              <a:extLst>
                <a:ext uri="{FF2B5EF4-FFF2-40B4-BE49-F238E27FC236}">
                  <a16:creationId xmlns:a16="http://schemas.microsoft.com/office/drawing/2014/main" id="{90323EFF-CA59-D9F5-3A1B-013DAFB0EF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4" y="2976"/>
              <a:ext cx="96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Line 38">
              <a:extLst>
                <a:ext uri="{FF2B5EF4-FFF2-40B4-BE49-F238E27FC236}">
                  <a16:creationId xmlns:a16="http://schemas.microsoft.com/office/drawing/2014/main" id="{16125B3A-D85B-79F5-2306-49FEB9AFD2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80" y="2976"/>
              <a:ext cx="48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Line 39">
              <a:extLst>
                <a:ext uri="{FF2B5EF4-FFF2-40B4-BE49-F238E27FC236}">
                  <a16:creationId xmlns:a16="http://schemas.microsoft.com/office/drawing/2014/main" id="{AFA0A7CB-6ABB-8E4D-4654-834F021ED3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92" y="3888"/>
              <a:ext cx="0" cy="48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Line 40">
              <a:extLst>
                <a:ext uri="{FF2B5EF4-FFF2-40B4-BE49-F238E27FC236}">
                  <a16:creationId xmlns:a16="http://schemas.microsoft.com/office/drawing/2014/main" id="{B4A3C437-C2DC-971E-462B-D99932D4E3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4" y="3216"/>
              <a:ext cx="0" cy="384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Line 41">
              <a:extLst>
                <a:ext uri="{FF2B5EF4-FFF2-40B4-BE49-F238E27FC236}">
                  <a16:creationId xmlns:a16="http://schemas.microsoft.com/office/drawing/2014/main" id="{68F14970-A55C-9707-8E06-2B5B31C1FB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4" y="3600"/>
              <a:ext cx="24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Line 42">
              <a:extLst>
                <a:ext uri="{FF2B5EF4-FFF2-40B4-BE49-F238E27FC236}">
                  <a16:creationId xmlns:a16="http://schemas.microsoft.com/office/drawing/2014/main" id="{61A89F93-91C3-0CFD-15AC-6BFEEBF06D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4" y="3600"/>
              <a:ext cx="96" cy="288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Line 43">
              <a:extLst>
                <a:ext uri="{FF2B5EF4-FFF2-40B4-BE49-F238E27FC236}">
                  <a16:creationId xmlns:a16="http://schemas.microsoft.com/office/drawing/2014/main" id="{5097576A-62F4-D498-0186-B6C06DB9A4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60" y="3840"/>
              <a:ext cx="48" cy="48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Line 44">
              <a:extLst>
                <a:ext uri="{FF2B5EF4-FFF2-40B4-BE49-F238E27FC236}">
                  <a16:creationId xmlns:a16="http://schemas.microsoft.com/office/drawing/2014/main" id="{62DCCBD8-474A-94D6-4E8D-229233AE24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84" y="3600"/>
              <a:ext cx="240" cy="48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Line 45">
              <a:extLst>
                <a:ext uri="{FF2B5EF4-FFF2-40B4-BE49-F238E27FC236}">
                  <a16:creationId xmlns:a16="http://schemas.microsoft.com/office/drawing/2014/main" id="{F26C2079-607C-C563-CBAB-0364FF4C5F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88" y="3648"/>
              <a:ext cx="96" cy="288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Line 46">
              <a:extLst>
                <a:ext uri="{FF2B5EF4-FFF2-40B4-BE49-F238E27FC236}">
                  <a16:creationId xmlns:a16="http://schemas.microsoft.com/office/drawing/2014/main" id="{A223D63D-3FB6-4255-B53D-52640B795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92" y="3936"/>
              <a:ext cx="96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Line 47">
              <a:extLst>
                <a:ext uri="{FF2B5EF4-FFF2-40B4-BE49-F238E27FC236}">
                  <a16:creationId xmlns:a16="http://schemas.microsoft.com/office/drawing/2014/main" id="{8D313A5C-2F75-C894-45CA-A1C67FAAEE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4" y="3216"/>
              <a:ext cx="336" cy="48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Line 48">
              <a:extLst>
                <a:ext uri="{FF2B5EF4-FFF2-40B4-BE49-F238E27FC236}">
                  <a16:creationId xmlns:a16="http://schemas.microsoft.com/office/drawing/2014/main" id="{1C50DF19-43FC-A415-E5DC-4156F4A439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60" y="2832"/>
              <a:ext cx="240" cy="432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Line 49">
              <a:extLst>
                <a:ext uri="{FF2B5EF4-FFF2-40B4-BE49-F238E27FC236}">
                  <a16:creationId xmlns:a16="http://schemas.microsoft.com/office/drawing/2014/main" id="{2806F3D3-4AAE-779F-1A4F-BA5D8FA89E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0" y="2832"/>
              <a:ext cx="144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Line 50">
              <a:extLst>
                <a:ext uri="{FF2B5EF4-FFF2-40B4-BE49-F238E27FC236}">
                  <a16:creationId xmlns:a16="http://schemas.microsoft.com/office/drawing/2014/main" id="{7591F7C0-4E55-5CB8-D0DF-6FB649373A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36" y="3264"/>
              <a:ext cx="288" cy="48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Line 51">
              <a:extLst>
                <a:ext uri="{FF2B5EF4-FFF2-40B4-BE49-F238E27FC236}">
                  <a16:creationId xmlns:a16="http://schemas.microsoft.com/office/drawing/2014/main" id="{2C1512B7-7AB8-B20C-BDAA-FF7BB31E2F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500" y="2832"/>
              <a:ext cx="336" cy="48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Line 52">
              <a:extLst>
                <a:ext uri="{FF2B5EF4-FFF2-40B4-BE49-F238E27FC236}">
                  <a16:creationId xmlns:a16="http://schemas.microsoft.com/office/drawing/2014/main" id="{8CA7337D-D481-191F-9F67-9A7EFA8715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56" y="2832"/>
              <a:ext cx="144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Rectangle 53">
              <a:extLst>
                <a:ext uri="{FF2B5EF4-FFF2-40B4-BE49-F238E27FC236}">
                  <a16:creationId xmlns:a16="http://schemas.microsoft.com/office/drawing/2014/main" id="{C1055BD0-C6B8-C05B-5166-8C9E0A82F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6" y="2560"/>
              <a:ext cx="1299" cy="248"/>
            </a:xfrm>
            <a:prstGeom prst="rect">
              <a:avLst/>
            </a:prstGeom>
            <a:solidFill>
              <a:srgbClr val="139A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92000"/>
                </a:lnSpc>
              </a:pPr>
              <a:r>
                <a:rPr lang="en-US" altLang="x-none" sz="1600" b="1" dirty="0"/>
                <a:t>instruction set</a:t>
              </a:r>
            </a:p>
          </p:txBody>
        </p:sp>
        <p:sp>
          <p:nvSpPr>
            <p:cNvPr id="105" name="Rectangle 54">
              <a:extLst>
                <a:ext uri="{FF2B5EF4-FFF2-40B4-BE49-F238E27FC236}">
                  <a16:creationId xmlns:a16="http://schemas.microsoft.com/office/drawing/2014/main" id="{8E6128C2-F04E-AA4E-983A-7A91459E5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" y="2032"/>
              <a:ext cx="672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altLang="x-none" sz="1800" b="1" dirty="0"/>
                <a:t>software</a:t>
              </a:r>
            </a:p>
          </p:txBody>
        </p:sp>
        <p:sp>
          <p:nvSpPr>
            <p:cNvPr id="106" name="Rectangle 55">
              <a:extLst>
                <a:ext uri="{FF2B5EF4-FFF2-40B4-BE49-F238E27FC236}">
                  <a16:creationId xmlns:a16="http://schemas.microsoft.com/office/drawing/2014/main" id="{6D9C7206-DDBE-7432-7B4A-2F0312746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" y="3232"/>
              <a:ext cx="720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altLang="x-none" sz="1800" b="1" dirty="0"/>
                <a:t>hardware</a:t>
              </a: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337A55-1CC9-10EF-7F2F-37399FA4D252}"/>
              </a:ext>
            </a:extLst>
          </p:cNvPr>
          <p:cNvSpPr txBox="1">
            <a:spLocks/>
          </p:cNvSpPr>
          <p:nvPr/>
        </p:nvSpPr>
        <p:spPr>
          <a:xfrm>
            <a:off x="1692275" y="6381750"/>
            <a:ext cx="7272338" cy="3587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77"/>
              <a:buChar char="n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dirty="0"/>
              <a:t>Chapter 1 — Computer Abstractions and Technology — </a:t>
            </a:r>
            <a:fld id="{3AC4DB8B-761E-1844-BFD3-CF256D2A8645}" type="slidenum">
              <a:rPr lang="en-AU" altLang="en-US" sz="1400" smtClean="0"/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AU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653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623E3F-6C6A-E050-4C41-4BFC74797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of Abstraction</a:t>
            </a:r>
          </a:p>
        </p:txBody>
      </p:sp>
      <p:graphicFrame>
        <p:nvGraphicFramePr>
          <p:cNvPr id="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9931952"/>
              </p:ext>
            </p:extLst>
          </p:nvPr>
        </p:nvGraphicFramePr>
        <p:xfrm>
          <a:off x="472439" y="2434943"/>
          <a:ext cx="3354403" cy="335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3238500" imgH="2971800" progId="Word.Document.8">
                  <p:embed/>
                </p:oleObj>
              </mc:Choice>
              <mc:Fallback>
                <p:oleObj name="Document" r:id="rId3" imgW="3238500" imgH="2971800" progId="Word.Document.8">
                  <p:embed/>
                  <p:pic>
                    <p:nvPicPr>
                      <p:cNvPr id="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39" y="2434943"/>
                        <a:ext cx="3354403" cy="3354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478374" y="1277914"/>
            <a:ext cx="83947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x-none" sz="1800" dirty="0">
                <a:latin typeface="+mn-lt"/>
                <a:ea typeface="Times" charset="0"/>
                <a:cs typeface="Times" charset="0"/>
              </a:rPr>
              <a:t>In general we can think of multiple layers </a:t>
            </a:r>
            <a:r>
              <a:rPr lang="mr-IN" altLang="x-none" sz="1800" dirty="0">
                <a:solidFill>
                  <a:srgbClr val="FF0000"/>
                </a:solidFill>
                <a:latin typeface="+mn-lt"/>
                <a:ea typeface="Times" charset="0"/>
                <a:cs typeface="Times" charset="0"/>
              </a:rPr>
              <a:t>–</a:t>
            </a:r>
            <a:r>
              <a:rPr lang="en-US" altLang="x-none" sz="1800" dirty="0">
                <a:solidFill>
                  <a:srgbClr val="FF0000"/>
                </a:solidFill>
                <a:latin typeface="+mn-lt"/>
                <a:ea typeface="Times" charset="0"/>
                <a:cs typeface="Times" charset="0"/>
              </a:rPr>
              <a:t>multiple levels of abstraction</a:t>
            </a: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3754419" y="1752340"/>
            <a:ext cx="5118655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altLang="x-none" sz="1600" b="1" dirty="0">
                <a:latin typeface="+mn-lt"/>
                <a:ea typeface="Times" charset="0"/>
                <a:cs typeface="Times" charset="0"/>
              </a:rPr>
              <a:t>Virtual vs Real machines</a:t>
            </a:r>
          </a:p>
          <a:p>
            <a:pPr>
              <a:tabLst>
                <a:tab pos="682625" algn="l"/>
              </a:tabLst>
            </a:pPr>
            <a:r>
              <a:rPr lang="en-US" altLang="x-none" sz="1600" dirty="0">
                <a:latin typeface="+mn-lt"/>
                <a:ea typeface="Times" charset="0"/>
                <a:cs typeface="Times" charset="0"/>
              </a:rPr>
              <a:t>We can build hardware to implement any level architecture</a:t>
            </a:r>
          </a:p>
          <a:p>
            <a:pPr>
              <a:tabLst>
                <a:tab pos="682625" algn="l"/>
              </a:tabLst>
            </a:pPr>
            <a:endParaRPr lang="en-US" altLang="x-none" sz="1600" dirty="0">
              <a:latin typeface="+mn-lt"/>
              <a:ea typeface="Times" charset="0"/>
              <a:cs typeface="Times" charset="0"/>
            </a:endParaRPr>
          </a:p>
          <a:p>
            <a:pPr>
              <a:tabLst>
                <a:tab pos="682625" algn="l"/>
              </a:tabLst>
            </a:pPr>
            <a:r>
              <a:rPr lang="en-US" altLang="x-none" sz="1600" b="1" i="1" dirty="0">
                <a:solidFill>
                  <a:srgbClr val="002060"/>
                </a:solidFill>
                <a:latin typeface="+mn-lt"/>
                <a:ea typeface="Times" charset="0"/>
                <a:cs typeface="Times" charset="0"/>
              </a:rPr>
              <a:t>Anything you can do in hardware, we can do in software</a:t>
            </a:r>
          </a:p>
          <a:p>
            <a:pPr>
              <a:tabLst>
                <a:tab pos="682625" algn="l"/>
              </a:tabLst>
            </a:pPr>
            <a:r>
              <a:rPr lang="en-US" altLang="x-none" sz="1600" b="1" i="1" dirty="0">
                <a:solidFill>
                  <a:srgbClr val="002060"/>
                </a:solidFill>
                <a:latin typeface="+mn-lt"/>
                <a:ea typeface="Times" charset="0"/>
                <a:cs typeface="Times" charset="0"/>
              </a:rPr>
              <a:t>	--&gt; simulate hardware</a:t>
            </a:r>
          </a:p>
          <a:p>
            <a:pPr marL="1204913" indent="-1204913">
              <a:tabLst>
                <a:tab pos="682625" algn="l"/>
              </a:tabLst>
            </a:pPr>
            <a:r>
              <a:rPr lang="en-US" altLang="x-none" sz="1600" b="1" i="1" dirty="0">
                <a:solidFill>
                  <a:srgbClr val="002060"/>
                </a:solidFill>
                <a:latin typeface="+mn-lt"/>
                <a:ea typeface="Times" charset="0"/>
                <a:cs typeface="Times" charset="0"/>
              </a:rPr>
              <a:t>	</a:t>
            </a:r>
            <a:r>
              <a:rPr lang="en-US" altLang="x-none" sz="1600" b="1" i="1" dirty="0">
                <a:solidFill>
                  <a:srgbClr val="006600"/>
                </a:solidFill>
                <a:latin typeface="+mn-lt"/>
                <a:ea typeface="Times" charset="0"/>
                <a:cs typeface="Times" charset="0"/>
              </a:rPr>
              <a:t>i.e. : DS5 simulates ARM processor on Intel X’86 machines</a:t>
            </a:r>
          </a:p>
          <a:p>
            <a:pPr>
              <a:tabLst>
                <a:tab pos="682625" algn="l"/>
              </a:tabLst>
            </a:pPr>
            <a:endParaRPr lang="en-US" altLang="x-none" sz="1600" b="1" i="1" dirty="0">
              <a:solidFill>
                <a:srgbClr val="002060"/>
              </a:solidFill>
              <a:latin typeface="+mn-lt"/>
              <a:ea typeface="Times" charset="0"/>
              <a:cs typeface="Times" charset="0"/>
            </a:endParaRPr>
          </a:p>
          <a:p>
            <a:pPr>
              <a:tabLst>
                <a:tab pos="682625" algn="l"/>
              </a:tabLst>
            </a:pPr>
            <a:r>
              <a:rPr lang="en-US" altLang="x-none" sz="1600" b="1" i="1" dirty="0">
                <a:solidFill>
                  <a:srgbClr val="002060"/>
                </a:solidFill>
                <a:latin typeface="+mn-lt"/>
                <a:ea typeface="Times" charset="0"/>
                <a:cs typeface="Times" charset="0"/>
              </a:rPr>
              <a:t>Anything you can do in software, we can build hardware for it </a:t>
            </a:r>
          </a:p>
          <a:p>
            <a:pPr>
              <a:tabLst>
                <a:tab pos="682625" algn="l"/>
              </a:tabLst>
            </a:pPr>
            <a:r>
              <a:rPr lang="en-US" altLang="x-none" sz="1600" b="1" i="1" dirty="0">
                <a:solidFill>
                  <a:srgbClr val="002060"/>
                </a:solidFill>
                <a:latin typeface="+mn-lt"/>
                <a:ea typeface="Times" charset="0"/>
                <a:cs typeface="Times" charset="0"/>
                <a:sym typeface="Wingdings" pitchFamily="2" charset="2"/>
              </a:rPr>
              <a:t>	</a:t>
            </a:r>
            <a:r>
              <a:rPr lang="en-US" altLang="x-none" sz="1600" b="1" dirty="0">
                <a:solidFill>
                  <a:srgbClr val="006600"/>
                </a:solidFill>
                <a:latin typeface="+mn-lt"/>
                <a:ea typeface="Times" charset="0"/>
                <a:cs typeface="Times" charset="0"/>
                <a:sym typeface="Wingdings" pitchFamily="2" charset="2"/>
              </a:rPr>
              <a:t>i.e.: build hardware for encryption</a:t>
            </a:r>
          </a:p>
          <a:p>
            <a:pPr>
              <a:tabLst>
                <a:tab pos="682625" algn="l"/>
              </a:tabLst>
            </a:pPr>
            <a:r>
              <a:rPr lang="en-US" altLang="x-none" sz="1600" b="1" dirty="0">
                <a:solidFill>
                  <a:srgbClr val="006600"/>
                </a:solidFill>
                <a:latin typeface="+mn-lt"/>
                <a:ea typeface="Times" charset="0"/>
                <a:cs typeface="Times" charset="0"/>
                <a:sym typeface="Wingdings" pitchFamily="2" charset="2"/>
              </a:rPr>
              <a:t>	Deep learning hardware</a:t>
            </a:r>
          </a:p>
          <a:p>
            <a:pPr>
              <a:tabLst>
                <a:tab pos="682625" algn="l"/>
              </a:tabLst>
            </a:pPr>
            <a:r>
              <a:rPr lang="en-US" altLang="x-none" sz="1600" b="1" dirty="0">
                <a:solidFill>
                  <a:srgbClr val="006600"/>
                </a:solidFill>
                <a:latin typeface="+mn-lt"/>
                <a:ea typeface="Times" charset="0"/>
                <a:cs typeface="Times" charset="0"/>
              </a:rPr>
              <a:t>	Hardware for sorting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8CD0EE-1183-AE34-CBFD-55F6D00445DF}"/>
              </a:ext>
            </a:extLst>
          </p:cNvPr>
          <p:cNvSpPr txBox="1">
            <a:spLocks/>
          </p:cNvSpPr>
          <p:nvPr/>
        </p:nvSpPr>
        <p:spPr>
          <a:xfrm>
            <a:off x="1692275" y="6381750"/>
            <a:ext cx="7272338" cy="3587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77"/>
              <a:buChar char="n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dirty="0"/>
              <a:t>Chapter 1 — Computer Abstractions and Technology — </a:t>
            </a:r>
            <a:fld id="{3AC4DB8B-761E-1844-BFD3-CF256D2A8645}" type="slidenum">
              <a:rPr lang="en-AU" altLang="en-US" sz="1400" smtClean="0"/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AU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0138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72440" y="285388"/>
            <a:ext cx="8259762" cy="61282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1175" indent="-511175" algn="l"/>
            <a:r>
              <a:rPr lang="en-US" altLang="x-none" sz="36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Background</a:t>
            </a:r>
            <a:endParaRPr lang="en-US" altLang="x-none" sz="36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700264" y="749296"/>
            <a:ext cx="7766404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tabLst>
                <a:tab pos="565150" algn="l"/>
                <a:tab pos="1076325" algn="l"/>
              </a:tabLst>
            </a:pPr>
            <a:r>
              <a:rPr lang="en-US" altLang="x-none" sz="1600" dirty="0">
                <a:latin typeface="+mn-lt"/>
                <a:ea typeface="Times" charset="0"/>
                <a:cs typeface="Times" charset="0"/>
              </a:rPr>
              <a:t>Virtual and Real Machines</a:t>
            </a:r>
          </a:p>
          <a:p>
            <a:pPr>
              <a:tabLst>
                <a:tab pos="565150" algn="l"/>
                <a:tab pos="1076325" algn="l"/>
              </a:tabLst>
            </a:pPr>
            <a:endParaRPr lang="en-US" altLang="x-none" sz="1600" dirty="0">
              <a:latin typeface="+mn-lt"/>
              <a:ea typeface="Times" charset="0"/>
              <a:cs typeface="Times" charset="0"/>
            </a:endParaRPr>
          </a:p>
          <a:p>
            <a:pPr>
              <a:tabLst>
                <a:tab pos="565150" algn="l"/>
                <a:tab pos="1076325" algn="l"/>
              </a:tabLst>
            </a:pPr>
            <a:r>
              <a:rPr lang="en-US" altLang="x-none" sz="1600" dirty="0">
                <a:latin typeface="+mn-lt"/>
                <a:ea typeface="Times" charset="0"/>
                <a:cs typeface="Times" charset="0"/>
              </a:rPr>
              <a:t>Consider C, C++ or Java machine</a:t>
            </a:r>
            <a:endParaRPr lang="en-US" altLang="x-none" sz="1600" dirty="0">
              <a:solidFill>
                <a:srgbClr val="FF0000"/>
              </a:solidFill>
              <a:latin typeface="+mn-lt"/>
              <a:ea typeface="Times" charset="0"/>
              <a:cs typeface="Times" charset="0"/>
            </a:endParaRPr>
          </a:p>
          <a:p>
            <a:pPr>
              <a:tabLst>
                <a:tab pos="565150" algn="l"/>
                <a:tab pos="1076325" algn="l"/>
              </a:tabLst>
            </a:pPr>
            <a:r>
              <a:rPr lang="en-US" altLang="x-none" sz="1600" dirty="0">
                <a:latin typeface="+mn-lt"/>
                <a:ea typeface="Times" charset="0"/>
                <a:cs typeface="Times" charset="0"/>
              </a:rPr>
              <a:t>	What are the data types of this machine?</a:t>
            </a:r>
          </a:p>
          <a:p>
            <a:pPr>
              <a:tabLst>
                <a:tab pos="565150" algn="l"/>
                <a:tab pos="1076325" algn="l"/>
              </a:tabLst>
            </a:pPr>
            <a:r>
              <a:rPr lang="en-US" altLang="x-none" sz="1600" dirty="0">
                <a:latin typeface="+mn-lt"/>
                <a:ea typeface="Times" charset="0"/>
                <a:cs typeface="Times" charset="0"/>
              </a:rPr>
              <a:t>		</a:t>
            </a:r>
            <a:r>
              <a:rPr lang="en-US" altLang="x-none" sz="1600" dirty="0">
                <a:solidFill>
                  <a:srgbClr val="002060"/>
                </a:solidFill>
                <a:latin typeface="+mn-lt"/>
                <a:ea typeface="Times" charset="0"/>
                <a:cs typeface="Times" charset="0"/>
              </a:rPr>
              <a:t>int, char, bool, floating point, arrays, structures, pointers,</a:t>
            </a:r>
            <a:r>
              <a:rPr lang="mr-IN" altLang="x-none" sz="1600" dirty="0">
                <a:solidFill>
                  <a:srgbClr val="002060"/>
                </a:solidFill>
                <a:latin typeface="+mn-lt"/>
                <a:ea typeface="Times" charset="0"/>
                <a:cs typeface="Times" charset="0"/>
              </a:rPr>
              <a:t>…</a:t>
            </a:r>
            <a:endParaRPr lang="en-US" altLang="x-none" sz="1600" dirty="0">
              <a:solidFill>
                <a:srgbClr val="002060"/>
              </a:solidFill>
              <a:latin typeface="+mn-lt"/>
              <a:ea typeface="Times" charset="0"/>
              <a:cs typeface="Times" charset="0"/>
            </a:endParaRPr>
          </a:p>
          <a:p>
            <a:pPr>
              <a:tabLst>
                <a:tab pos="565150" algn="l"/>
                <a:tab pos="1076325" algn="l"/>
              </a:tabLst>
            </a:pPr>
            <a:r>
              <a:rPr lang="en-US" altLang="x-none" sz="1600" dirty="0">
                <a:latin typeface="+mn-lt"/>
                <a:ea typeface="Times" charset="0"/>
                <a:cs typeface="Times" charset="0"/>
              </a:rPr>
              <a:t>	What are the data types of a real machine like x86 or ARM?</a:t>
            </a:r>
          </a:p>
          <a:p>
            <a:pPr>
              <a:tabLst>
                <a:tab pos="565150" algn="l"/>
                <a:tab pos="1076325" algn="l"/>
              </a:tabLst>
            </a:pPr>
            <a:r>
              <a:rPr lang="en-US" altLang="x-none" sz="1600" dirty="0">
                <a:latin typeface="+mn-lt"/>
                <a:ea typeface="Times" charset="0"/>
                <a:cs typeface="Times" charset="0"/>
              </a:rPr>
              <a:t>		</a:t>
            </a:r>
            <a:r>
              <a:rPr lang="en-US" altLang="x-none" sz="1600" dirty="0">
                <a:solidFill>
                  <a:srgbClr val="002060"/>
                </a:solidFill>
                <a:latin typeface="+mn-lt"/>
                <a:ea typeface="Times" charset="0"/>
                <a:cs typeface="Times" charset="0"/>
              </a:rPr>
              <a:t>integer (16-bit, 32-bit or 64-bit), floating point (single or double precision), 	bytes (characters)</a:t>
            </a:r>
          </a:p>
          <a:p>
            <a:pPr>
              <a:tabLst>
                <a:tab pos="565150" algn="l"/>
                <a:tab pos="1076325" algn="l"/>
              </a:tabLst>
            </a:pPr>
            <a:endParaRPr lang="en-US" altLang="x-none" sz="1600" dirty="0">
              <a:latin typeface="+mn-lt"/>
              <a:ea typeface="Times" charset="0"/>
              <a:cs typeface="Times" charset="0"/>
            </a:endParaRPr>
          </a:p>
          <a:p>
            <a:pPr>
              <a:tabLst>
                <a:tab pos="565150" algn="l"/>
                <a:tab pos="1076325" algn="l"/>
              </a:tabLst>
            </a:pPr>
            <a:r>
              <a:rPr lang="en-US" altLang="x-none" sz="1600" dirty="0">
                <a:latin typeface="+mn-lt"/>
                <a:ea typeface="Times" charset="0"/>
                <a:cs typeface="Times" charset="0"/>
              </a:rPr>
              <a:t>	What are the operations of Java machine?</a:t>
            </a:r>
          </a:p>
          <a:p>
            <a:pPr>
              <a:tabLst>
                <a:tab pos="565150" algn="l"/>
                <a:tab pos="1076325" algn="l"/>
              </a:tabLst>
            </a:pPr>
            <a:r>
              <a:rPr lang="en-US" altLang="x-none" sz="1600" dirty="0">
                <a:latin typeface="+mn-lt"/>
                <a:ea typeface="Times" charset="0"/>
                <a:cs typeface="Times" charset="0"/>
              </a:rPr>
              <a:t>		</a:t>
            </a:r>
            <a:r>
              <a:rPr lang="en-US" altLang="x-none" sz="1600" dirty="0">
                <a:solidFill>
                  <a:srgbClr val="002060"/>
                </a:solidFill>
                <a:latin typeface="+mn-lt"/>
                <a:ea typeface="Times" charset="0"/>
                <a:cs typeface="Times" charset="0"/>
              </a:rPr>
              <a:t>statements, if conditions, loops, method calls, exceptions,</a:t>
            </a:r>
            <a:r>
              <a:rPr lang="mr-IN" altLang="x-none" sz="1600" dirty="0">
                <a:solidFill>
                  <a:srgbClr val="002060"/>
                </a:solidFill>
                <a:latin typeface="+mn-lt"/>
                <a:ea typeface="Times" charset="0"/>
                <a:cs typeface="Times" charset="0"/>
              </a:rPr>
              <a:t>…</a:t>
            </a:r>
            <a:r>
              <a:rPr lang="en-US" altLang="x-none" sz="1600" dirty="0">
                <a:solidFill>
                  <a:srgbClr val="002060"/>
                </a:solidFill>
                <a:latin typeface="+mn-lt"/>
                <a:ea typeface="Times" charset="0"/>
                <a:cs typeface="Times" charset="0"/>
              </a:rPr>
              <a:t>.</a:t>
            </a:r>
          </a:p>
          <a:p>
            <a:pPr>
              <a:tabLst>
                <a:tab pos="565150" algn="l"/>
                <a:tab pos="1076325" algn="l"/>
              </a:tabLst>
            </a:pPr>
            <a:r>
              <a:rPr lang="en-US" altLang="x-none" sz="1600" dirty="0">
                <a:latin typeface="+mn-lt"/>
                <a:ea typeface="Times" charset="0"/>
                <a:cs typeface="Times" charset="0"/>
              </a:rPr>
              <a:t>	What are the operations of a real machine?</a:t>
            </a:r>
          </a:p>
          <a:p>
            <a:pPr>
              <a:tabLst>
                <a:tab pos="565150" algn="l"/>
                <a:tab pos="1076325" algn="l"/>
              </a:tabLst>
            </a:pPr>
            <a:r>
              <a:rPr lang="en-US" altLang="x-none" sz="1600" dirty="0">
                <a:latin typeface="+mn-lt"/>
                <a:ea typeface="Times" charset="0"/>
                <a:cs typeface="Times" charset="0"/>
              </a:rPr>
              <a:t>		</a:t>
            </a:r>
            <a:r>
              <a:rPr lang="en-US" altLang="x-none" sz="1600" dirty="0">
                <a:solidFill>
                  <a:srgbClr val="002060"/>
                </a:solidFill>
                <a:latin typeface="+mn-lt"/>
                <a:ea typeface="Times" charset="0"/>
                <a:cs typeface="Times" charset="0"/>
              </a:rPr>
              <a:t>arithmetic/logic, load/store compare and branch, function call</a:t>
            </a:r>
          </a:p>
          <a:p>
            <a:pPr>
              <a:tabLst>
                <a:tab pos="565150" algn="l"/>
                <a:tab pos="1076325" algn="l"/>
              </a:tabLst>
            </a:pPr>
            <a:endParaRPr lang="en-US" altLang="x-none" sz="1600" dirty="0">
              <a:solidFill>
                <a:srgbClr val="002060"/>
              </a:solidFill>
              <a:latin typeface="+mn-lt"/>
              <a:ea typeface="Times" charset="0"/>
              <a:cs typeface="Times" charset="0"/>
            </a:endParaRPr>
          </a:p>
          <a:p>
            <a:pPr>
              <a:tabLst>
                <a:tab pos="565150" algn="l"/>
                <a:tab pos="1076325" algn="l"/>
              </a:tabLst>
            </a:pPr>
            <a:r>
              <a:rPr lang="en-US" altLang="x-none" sz="1600" dirty="0">
                <a:latin typeface="+mn-lt"/>
                <a:ea typeface="Times" charset="0"/>
                <a:cs typeface="Times" charset="0"/>
              </a:rPr>
              <a:t>We </a:t>
            </a:r>
            <a:r>
              <a:rPr lang="en-US" altLang="x-none" sz="1600" b="1" i="1" dirty="0">
                <a:latin typeface="+mn-lt"/>
                <a:ea typeface="Times" charset="0"/>
                <a:cs typeface="Times" charset="0"/>
              </a:rPr>
              <a:t>could</a:t>
            </a:r>
            <a:r>
              <a:rPr lang="en-US" altLang="x-none" sz="1600" dirty="0">
                <a:latin typeface="+mn-lt"/>
                <a:ea typeface="Times" charset="0"/>
                <a:cs typeface="Times" charset="0"/>
              </a:rPr>
              <a:t> directly build hardware to implement  C language machine</a:t>
            </a:r>
          </a:p>
          <a:p>
            <a:pPr>
              <a:tabLst>
                <a:tab pos="565150" algn="l"/>
                <a:tab pos="1076325" algn="l"/>
              </a:tabLst>
            </a:pPr>
            <a:r>
              <a:rPr lang="en-US" altLang="x-none" sz="1600" dirty="0">
                <a:latin typeface="+mn-lt"/>
                <a:ea typeface="Times" charset="0"/>
                <a:cs typeface="Times" charset="0"/>
              </a:rPr>
              <a:t>	Why don’t we see such machines?</a:t>
            </a:r>
          </a:p>
          <a:p>
            <a:pPr>
              <a:tabLst>
                <a:tab pos="565150" algn="l"/>
                <a:tab pos="1076325" algn="l"/>
              </a:tabLst>
            </a:pPr>
            <a:r>
              <a:rPr lang="en-US" altLang="x-none" sz="1600" dirty="0">
                <a:latin typeface="+mn-lt"/>
                <a:ea typeface="Times" charset="0"/>
                <a:cs typeface="Times" charset="0"/>
              </a:rPr>
              <a:t>		Use abstraction to simplify design</a:t>
            </a:r>
          </a:p>
          <a:p>
            <a:pPr>
              <a:tabLst>
                <a:tab pos="565150" algn="l"/>
                <a:tab pos="1076325" algn="l"/>
              </a:tabLst>
            </a:pPr>
            <a:endParaRPr lang="en-US" altLang="x-none" sz="1600" dirty="0">
              <a:latin typeface="+mn-lt"/>
              <a:ea typeface="Times" charset="0"/>
              <a:cs typeface="Times" charset="0"/>
            </a:endParaRPr>
          </a:p>
          <a:p>
            <a:pPr>
              <a:tabLst>
                <a:tab pos="565150" algn="l"/>
                <a:tab pos="1076325" algn="l"/>
              </a:tabLst>
            </a:pPr>
            <a:r>
              <a:rPr lang="en-US" altLang="x-none" sz="1600" dirty="0">
                <a:latin typeface="+mn-lt"/>
                <a:ea typeface="Times" charset="0"/>
                <a:cs typeface="Times" charset="0"/>
              </a:rPr>
              <a:t>How do we decide on what to support in hardware and what to support as a virtual machine (through a translator like a compiler in software)?</a:t>
            </a:r>
          </a:p>
          <a:p>
            <a:pPr>
              <a:tabLst>
                <a:tab pos="565150" algn="l"/>
                <a:tab pos="1076325" algn="l"/>
              </a:tabLst>
            </a:pPr>
            <a:endParaRPr lang="en-US" altLang="x-none" sz="1600" dirty="0">
              <a:solidFill>
                <a:srgbClr val="002060"/>
              </a:solidFill>
              <a:latin typeface="+mn-lt"/>
              <a:ea typeface="Times" charset="0"/>
              <a:cs typeface="Times" charset="0"/>
            </a:endParaRP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658C3FF5-588E-A5C2-5525-6B78EC6BD752}"/>
              </a:ext>
            </a:extLst>
          </p:cNvPr>
          <p:cNvSpPr txBox="1">
            <a:spLocks/>
          </p:cNvSpPr>
          <p:nvPr/>
        </p:nvSpPr>
        <p:spPr>
          <a:xfrm>
            <a:off x="1692275" y="6381750"/>
            <a:ext cx="7272338" cy="3587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77"/>
              <a:buChar char="n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dirty="0"/>
              <a:t>Chapter 1 — Computer Abstractions and Technology — </a:t>
            </a:r>
            <a:fld id="{3AC4DB8B-761E-1844-BFD3-CF256D2A8645}" type="slidenum">
              <a:rPr lang="en-AU" altLang="en-US" sz="1400" smtClean="0"/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AU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4857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0121CA-3712-B852-BB61-244DD1AC0E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435972"/>
            <a:ext cx="8229600" cy="4658123"/>
          </a:xfrm>
        </p:spPr>
        <p:txBody>
          <a:bodyPr>
            <a:normAutofit/>
          </a:bodyPr>
          <a:lstStyle/>
          <a:p>
            <a:r>
              <a:rPr lang="en-US" altLang="x-none" sz="2000" dirty="0">
                <a:latin typeface="+mn-lt"/>
                <a:ea typeface="Times" charset="0"/>
                <a:cs typeface="Times" charset="0"/>
              </a:rPr>
              <a:t>Factors determining choice between HW and SW implementations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US" altLang="x-none" sz="2000" dirty="0">
                <a:latin typeface="+mn-lt"/>
                <a:ea typeface="Times" charset="0"/>
                <a:cs typeface="Times" charset="0"/>
              </a:rPr>
              <a:t>Flexibility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US" altLang="x-none" sz="2000" dirty="0">
                <a:latin typeface="+mn-lt"/>
                <a:ea typeface="Times" charset="0"/>
                <a:cs typeface="Times" charset="0"/>
              </a:rPr>
              <a:t>Cost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US" altLang="x-none" sz="2000" dirty="0">
                <a:latin typeface="+mn-lt"/>
                <a:ea typeface="Times" charset="0"/>
                <a:cs typeface="Times" charset="0"/>
              </a:rPr>
              <a:t>Speed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US" altLang="x-none" sz="2000" dirty="0">
                <a:latin typeface="+mn-lt"/>
                <a:ea typeface="Times" charset="0"/>
                <a:cs typeface="Times" charset="0"/>
              </a:rPr>
              <a:t>Generality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US" altLang="x-none" sz="2000" dirty="0">
                <a:latin typeface="+mn-lt"/>
                <a:ea typeface="Times" charset="0"/>
                <a:cs typeface="Times" charset="0"/>
              </a:rPr>
              <a:t>Frequency of expected changes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US" altLang="x-none" sz="2000" dirty="0">
                <a:latin typeface="+mn-lt"/>
                <a:ea typeface="Times" charset="0"/>
                <a:cs typeface="Times" charset="0"/>
              </a:rPr>
              <a:t>Memory requirements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endParaRPr lang="en-US" altLang="x-none" sz="2000" dirty="0">
              <a:latin typeface="+mn-lt"/>
              <a:ea typeface="Times" charset="0"/>
              <a:cs typeface="Times" charset="0"/>
            </a:endParaRPr>
          </a:p>
          <a:p>
            <a:pPr lvl="1">
              <a:spcBef>
                <a:spcPts val="0"/>
              </a:spcBef>
            </a:pPr>
            <a:r>
              <a:rPr lang="en-US" altLang="en-US" sz="1800" dirty="0">
                <a:ea typeface="Times" charset="0"/>
                <a:cs typeface="Times" charset="0"/>
              </a:rPr>
              <a:t>Circuit resources double every 18 months</a:t>
            </a:r>
          </a:p>
          <a:p>
            <a:pPr lvl="1">
              <a:spcBef>
                <a:spcPts val="0"/>
              </a:spcBef>
            </a:pPr>
            <a:r>
              <a:rPr lang="en-US" altLang="en-US" sz="1800" dirty="0">
                <a:ea typeface="Times" charset="0"/>
                <a:cs typeface="Times" charset="0"/>
              </a:rPr>
              <a:t>Twice as many transistors every 18 months (1.5 years)</a:t>
            </a:r>
          </a:p>
          <a:p>
            <a:pPr lvl="1">
              <a:spcBef>
                <a:spcPts val="0"/>
              </a:spcBef>
            </a:pPr>
            <a:r>
              <a:rPr lang="en-US" altLang="en-US" sz="1800" dirty="0">
                <a:ea typeface="Times" charset="0"/>
                <a:cs typeface="Times" charset="0"/>
              </a:rPr>
              <a:t>Can be used to add more cores, more cache memory</a:t>
            </a:r>
          </a:p>
          <a:p>
            <a:pPr lvl="1">
              <a:spcBef>
                <a:spcPts val="0"/>
              </a:spcBef>
            </a:pPr>
            <a:r>
              <a:rPr lang="en-US" altLang="en-US" sz="1800" dirty="0">
                <a:ea typeface="Times" charset="0"/>
                <a:cs typeface="Times" charset="0"/>
              </a:rPr>
              <a:t>May increase performance </a:t>
            </a:r>
            <a:endParaRPr lang="en-US" sz="1800" dirty="0">
              <a:solidFill>
                <a:srgbClr val="139A29"/>
              </a:solidFill>
              <a:cs typeface="Arial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148219D-12E1-444C-B0A2-88CCFAEDA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188640"/>
            <a:ext cx="7494270" cy="825011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BEA3B1F0-3627-7752-9704-F34DB812DA2F}"/>
              </a:ext>
            </a:extLst>
          </p:cNvPr>
          <p:cNvSpPr txBox="1">
            <a:spLocks/>
          </p:cNvSpPr>
          <p:nvPr/>
        </p:nvSpPr>
        <p:spPr>
          <a:xfrm>
            <a:off x="1692275" y="6381750"/>
            <a:ext cx="7272338" cy="3587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77"/>
              <a:buChar char="n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dirty="0"/>
              <a:t>Chapter 1 — Computer Abstractions and Technology — </a:t>
            </a:r>
            <a:fld id="{3AC4DB8B-761E-1844-BFD3-CF256D2A8645}" type="slidenum">
              <a:rPr lang="en-AU" altLang="en-US" sz="1400" smtClean="0"/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AU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5443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659BF0A9-30D7-68AD-75DE-F3C45BC9F7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dirty="0"/>
              <a:t>Chapter 1 — Computer Abstractions and Technology — </a:t>
            </a:r>
            <a:fld id="{3AC4DB8B-761E-1844-BFD3-CF256D2A8645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AU" altLang="en-US" sz="1400" dirty="0"/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AE037377-5D4E-A093-4F4F-0F2A5E2D5A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pPr eaLnBrk="1" hangingPunct="1"/>
            <a:r>
              <a:rPr lang="en-US" altLang="en-US" dirty="0"/>
              <a:t>The Computer Revolution</a:t>
            </a:r>
            <a:endParaRPr lang="en-AU" altLang="en-US" dirty="0"/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75E9143-B36F-95A9-C5AA-5FB4B5E92E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Progress in computer technology</a:t>
            </a:r>
          </a:p>
          <a:p>
            <a:pPr lvl="1" eaLnBrk="1" hangingPunct="1"/>
            <a:r>
              <a:rPr lang="en-US" altLang="en-US" dirty="0"/>
              <a:t>Underpinned by Moore’s Law </a:t>
            </a:r>
          </a:p>
          <a:p>
            <a:pPr eaLnBrk="1" hangingPunct="1"/>
            <a:r>
              <a:rPr lang="en-US" altLang="en-US" dirty="0"/>
              <a:t>Makes novel applications feasible</a:t>
            </a:r>
          </a:p>
          <a:p>
            <a:pPr lvl="1" eaLnBrk="1" hangingPunct="1"/>
            <a:r>
              <a:rPr lang="en-US" altLang="en-US" dirty="0"/>
              <a:t>Computers in automobiles</a:t>
            </a:r>
          </a:p>
          <a:p>
            <a:pPr lvl="1" eaLnBrk="1" hangingPunct="1"/>
            <a:r>
              <a:rPr lang="en-US" altLang="en-US" dirty="0"/>
              <a:t>Cell phones</a:t>
            </a:r>
          </a:p>
          <a:p>
            <a:pPr lvl="1" eaLnBrk="1" hangingPunct="1"/>
            <a:r>
              <a:rPr lang="en-US" altLang="en-US" dirty="0"/>
              <a:t>Human genome project</a:t>
            </a:r>
          </a:p>
          <a:p>
            <a:pPr lvl="1" eaLnBrk="1" hangingPunct="1"/>
            <a:r>
              <a:rPr lang="en-US" altLang="en-US" dirty="0"/>
              <a:t>World Wide Web</a:t>
            </a:r>
          </a:p>
          <a:p>
            <a:pPr lvl="1" eaLnBrk="1" hangingPunct="1"/>
            <a:r>
              <a:rPr lang="en-US" altLang="en-US" dirty="0"/>
              <a:t>Search Engines</a:t>
            </a:r>
          </a:p>
          <a:p>
            <a:pPr eaLnBrk="1" hangingPunct="1"/>
            <a:r>
              <a:rPr lang="en-US" altLang="en-US" dirty="0"/>
              <a:t>Computers are pervasive</a:t>
            </a:r>
          </a:p>
        </p:txBody>
      </p:sp>
      <p:sp>
        <p:nvSpPr>
          <p:cNvPr id="7173" name="Text Box 4">
            <a:extLst>
              <a:ext uri="{FF2B5EF4-FFF2-40B4-BE49-F238E27FC236}">
                <a16:creationId xmlns:a16="http://schemas.microsoft.com/office/drawing/2014/main" id="{7AEBE3F3-F249-9B2E-96BC-9D938A440192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8016875" y="760413"/>
            <a:ext cx="1887538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§1.1 Introduction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>
            <a:extLst>
              <a:ext uri="{FF2B5EF4-FFF2-40B4-BE49-F238E27FC236}">
                <a16:creationId xmlns:a16="http://schemas.microsoft.com/office/drawing/2014/main" id="{28ABEDD1-533C-BACD-1D78-18E395869C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dirty="0"/>
              <a:t>Chapter 1 — Computer Abstractions and Technology — </a:t>
            </a:r>
            <a:fld id="{BFEE04B3-8DB4-C44F-ACE1-1C049BECE93B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AU" altLang="en-US" sz="1400" dirty="0"/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E57748DF-0891-C09E-C319-0A4D8FC80F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pPr eaLnBrk="1" hangingPunct="1"/>
            <a:r>
              <a:rPr lang="en-US" altLang="en-US" dirty="0"/>
              <a:t>Classes of Computers</a:t>
            </a:r>
          </a:p>
        </p:txBody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D69A72A5-4A5B-EF36-B08E-27108984FF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Personal computers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General purpose, variety of software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Subject to cost/performance tradeoff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Server computers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Network based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High capacity, performance, reliability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Range from small servers to building sized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19AA71D5-C7BA-6A0D-D747-B126036A5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 altLang="en-US"/>
              <a:t>Classes of Computers</a:t>
            </a:r>
          </a:p>
        </p:txBody>
      </p:sp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FDE85347-FEC2-8BF4-44F9-F5D33DBD4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Supercomputers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High-end scientific and engineering calculations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Highest capability but represent a small fraction of the overall computer market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/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Embedded computers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Hidden as components of systems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Stringent power/performance/cost constraints</a:t>
            </a:r>
          </a:p>
        </p:txBody>
      </p:sp>
      <p:sp>
        <p:nvSpPr>
          <p:cNvPr id="11268" name="Footer Placeholder 3">
            <a:extLst>
              <a:ext uri="{FF2B5EF4-FFF2-40B4-BE49-F238E27FC236}">
                <a16:creationId xmlns:a16="http://schemas.microsoft.com/office/drawing/2014/main" id="{925AE0E3-7ED4-005F-3385-2DD8B5D131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6683D1D4-A891-CA4D-AFA5-EA008EFFFEBD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AU" altLang="en-US"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72440" y="1260734"/>
            <a:ext cx="8410303" cy="4976577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</a:pPr>
            <a:r>
              <a:rPr lang="en-US" altLang="en-US" sz="1600" dirty="0">
                <a:solidFill>
                  <a:schemeClr val="tx1"/>
                </a:solidFill>
                <a:latin typeface="+mn-lt"/>
                <a:ea typeface="Times" charset="0"/>
                <a:cs typeface="Times" charset="0"/>
              </a:rPr>
              <a:t>Supercomputers (UNT Talon </a:t>
            </a:r>
            <a:r>
              <a:rPr lang="en-US" altLang="en-US" sz="1600" dirty="0">
                <a:solidFill>
                  <a:schemeClr val="tx1"/>
                </a:solidFill>
                <a:latin typeface="+mn-lt"/>
                <a:ea typeface="Times" charset="0"/>
                <a:cs typeface="Times" charset="0"/>
                <a:sym typeface="Wingdings" pitchFamily="2" charset="2"/>
              </a:rPr>
              <a:t> 8300 CPU cores, 150,000 GPU cores</a:t>
            </a:r>
            <a:r>
              <a:rPr lang="en-US" altLang="en-US" sz="1600" dirty="0">
                <a:solidFill>
                  <a:schemeClr val="tx1"/>
                </a:solidFill>
                <a:latin typeface="+mn-lt"/>
                <a:ea typeface="Times" charset="0"/>
                <a:cs typeface="Times" charset="0"/>
              </a:rPr>
              <a:t>)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en-US" sz="1600" dirty="0">
                <a:ea typeface="Times" charset="0"/>
                <a:cs typeface="Times" charset="0"/>
              </a:rPr>
              <a:t>High-end scientific and engineering calculations </a:t>
            </a:r>
            <a:endParaRPr lang="en-US" altLang="en-US" sz="1600" dirty="0">
              <a:solidFill>
                <a:srgbClr val="007A37"/>
              </a:solidFill>
              <a:ea typeface="Times" charset="0"/>
              <a:cs typeface="Times" charset="0"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en-US" sz="1600" dirty="0">
                <a:solidFill>
                  <a:srgbClr val="007A37"/>
                </a:solidFill>
                <a:ea typeface="Times" charset="0"/>
                <a:cs typeface="Times" charset="0"/>
              </a:rPr>
              <a:t>		also for training machine learning algorithms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en-US" sz="1600" dirty="0">
                <a:ea typeface="Times" charset="0"/>
                <a:cs typeface="Times" charset="0"/>
              </a:rPr>
              <a:t>Highest capability but represent a small fraction of the overall computer market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en-US" sz="1600" dirty="0" err="1">
                <a:ea typeface="Times" charset="0"/>
                <a:cs typeface="Times" charset="0"/>
              </a:rPr>
              <a:t>Exa</a:t>
            </a:r>
            <a:r>
              <a:rPr lang="en-US" altLang="en-US" sz="1600" dirty="0">
                <a:ea typeface="Times" charset="0"/>
                <a:cs typeface="Times" charset="0"/>
              </a:rPr>
              <a:t>-scale computers (10</a:t>
            </a:r>
            <a:r>
              <a:rPr lang="en-US" altLang="en-US" sz="1600" baseline="30000" dirty="0">
                <a:ea typeface="Times" charset="0"/>
                <a:cs typeface="Times" charset="0"/>
              </a:rPr>
              <a:t>18</a:t>
            </a:r>
            <a:r>
              <a:rPr lang="en-US" altLang="en-US" sz="1600" dirty="0">
                <a:ea typeface="Times" charset="0"/>
                <a:cs typeface="Times" charset="0"/>
              </a:rPr>
              <a:t> FLOPs </a:t>
            </a:r>
            <a:r>
              <a:rPr lang="mr-IN" altLang="en-US" sz="1600" dirty="0">
                <a:ea typeface="Times" charset="0"/>
                <a:cs typeface="Times" charset="0"/>
              </a:rPr>
              <a:t>–</a:t>
            </a:r>
            <a:r>
              <a:rPr lang="en-US" altLang="en-US" sz="1600" dirty="0">
                <a:ea typeface="Times" charset="0"/>
                <a:cs typeface="Times" charset="0"/>
              </a:rPr>
              <a:t> floating point operations per second)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en-US" sz="1600" dirty="0">
                <a:ea typeface="Times" charset="0"/>
                <a:cs typeface="Times" charset="0"/>
              </a:rPr>
              <a:t>	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en-US" sz="1600" b="1" dirty="0">
                <a:solidFill>
                  <a:srgbClr val="FF0000"/>
                </a:solidFill>
                <a:ea typeface="Times" charset="0"/>
                <a:cs typeface="Times" charset="0"/>
              </a:rPr>
              <a:t>Find which are the CURRENT top 5 fastest machines at </a:t>
            </a:r>
            <a:r>
              <a:rPr lang="en-US" altLang="en-US" sz="1600" dirty="0">
                <a:ea typeface="Times" charset="0"/>
                <a:cs typeface="Times" charset="0"/>
                <a:hlinkClick r:id="rId3"/>
              </a:rPr>
              <a:t>https://www.top500.org/</a:t>
            </a:r>
            <a:endParaRPr lang="en-US" altLang="en-US" sz="1600" dirty="0">
              <a:ea typeface="Times" charset="0"/>
              <a:cs typeface="Times" charset="0"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en-US" sz="1600" dirty="0">
                <a:ea typeface="Times" charset="0"/>
                <a:cs typeface="Times" charset="0"/>
              </a:rPr>
              <a:t>	#1 is in USA (1100 Peta Flops), #2 Japan 700P Flops, #3 Europe 300 P Flops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en-US" sz="1600" dirty="0">
                <a:ea typeface="Times" charset="0"/>
                <a:cs typeface="Times" charset="0"/>
              </a:rPr>
              <a:t>	#1 is in Japan (500 Peta Flops), next 2 are in  US, next 2 are in China</a:t>
            </a:r>
          </a:p>
          <a:p>
            <a:pPr>
              <a:lnSpc>
                <a:spcPct val="90000"/>
              </a:lnSpc>
            </a:pPr>
            <a:endParaRPr lang="en-US" altLang="en-US" sz="1600" dirty="0">
              <a:solidFill>
                <a:srgbClr val="FF0000"/>
              </a:solidFill>
              <a:latin typeface="+mn-lt"/>
              <a:ea typeface="Times" charset="0"/>
              <a:cs typeface="Times" charset="0"/>
            </a:endParaRPr>
          </a:p>
          <a:p>
            <a:pPr>
              <a:lnSpc>
                <a:spcPct val="90000"/>
              </a:lnSpc>
            </a:pPr>
            <a:r>
              <a:rPr lang="en-US" altLang="en-US" sz="1600" dirty="0">
                <a:solidFill>
                  <a:srgbClr val="FF0000"/>
                </a:solidFill>
                <a:latin typeface="+mn-lt"/>
                <a:ea typeface="Times" charset="0"/>
                <a:cs typeface="Times" charset="0"/>
              </a:rPr>
              <a:t>Power requirements for supercomputers</a:t>
            </a:r>
          </a:p>
          <a:p>
            <a:pPr>
              <a:lnSpc>
                <a:spcPct val="90000"/>
              </a:lnSpc>
            </a:pPr>
            <a:r>
              <a:rPr lang="en-US" altLang="en-US" sz="1600" dirty="0">
                <a:latin typeface="+mn-lt"/>
                <a:ea typeface="Times" charset="0"/>
                <a:cs typeface="Times" charset="0"/>
              </a:rPr>
              <a:t>Exa-Scale </a:t>
            </a:r>
            <a:r>
              <a:rPr lang="en-US" altLang="en-US" sz="1600" dirty="0">
                <a:latin typeface="+mn-lt"/>
                <a:ea typeface="Times" charset="0"/>
                <a:cs typeface="Times" charset="0"/>
                <a:sym typeface="Wingdings" pitchFamily="2" charset="2"/>
              </a:rPr>
              <a:t> 10</a:t>
            </a:r>
            <a:r>
              <a:rPr lang="en-US" altLang="en-US" sz="1600" baseline="30000" dirty="0">
                <a:latin typeface="+mn-lt"/>
                <a:ea typeface="Times" charset="0"/>
                <a:cs typeface="Times" charset="0"/>
                <a:sym typeface="Wingdings" pitchFamily="2" charset="2"/>
              </a:rPr>
              <a:t>18</a:t>
            </a:r>
            <a:r>
              <a:rPr lang="en-US" altLang="en-US" sz="1600" dirty="0">
                <a:latin typeface="+mn-lt"/>
                <a:ea typeface="Times" charset="0"/>
                <a:cs typeface="Times" charset="0"/>
                <a:sym typeface="Wingdings" pitchFamily="2" charset="2"/>
              </a:rPr>
              <a:t> Floating Point Operations per sec</a:t>
            </a:r>
          </a:p>
          <a:p>
            <a:pPr>
              <a:lnSpc>
                <a:spcPct val="90000"/>
              </a:lnSpc>
            </a:pPr>
            <a:endParaRPr lang="en-US" altLang="en-US" sz="1600" dirty="0">
              <a:latin typeface="+mn-lt"/>
              <a:ea typeface="Times" charset="0"/>
              <a:cs typeface="Times" charset="0"/>
              <a:sym typeface="Wingdings" pitchFamily="2" charset="2"/>
            </a:endParaRPr>
          </a:p>
          <a:p>
            <a:pPr>
              <a:lnSpc>
                <a:spcPct val="90000"/>
              </a:lnSpc>
            </a:pPr>
            <a:r>
              <a:rPr lang="en-US" altLang="en-US" sz="1600" dirty="0">
                <a:latin typeface="+mn-lt"/>
                <a:ea typeface="Times" charset="0"/>
                <a:cs typeface="Times" charset="0"/>
                <a:sym typeface="Wingdings" pitchFamily="2" charset="2"/>
              </a:rPr>
              <a:t>The best Intel Xeon (6154 with 18 cores) claims 1 TFLOPS (10</a:t>
            </a:r>
            <a:r>
              <a:rPr lang="en-US" altLang="en-US" sz="1600" baseline="30000" dirty="0">
                <a:latin typeface="+mn-lt"/>
                <a:ea typeface="Times" charset="0"/>
                <a:cs typeface="Times" charset="0"/>
                <a:sym typeface="Wingdings" pitchFamily="2" charset="2"/>
              </a:rPr>
              <a:t>12</a:t>
            </a:r>
            <a:r>
              <a:rPr lang="en-US" altLang="en-US" sz="1600" dirty="0">
                <a:latin typeface="+mn-lt"/>
                <a:ea typeface="Times" charset="0"/>
                <a:cs typeface="Times" charset="0"/>
                <a:sym typeface="Wingdings" pitchFamily="2" charset="2"/>
              </a:rPr>
              <a:t>) at 200 Wats</a:t>
            </a:r>
          </a:p>
          <a:p>
            <a:pPr>
              <a:lnSpc>
                <a:spcPct val="90000"/>
              </a:lnSpc>
            </a:pPr>
            <a:r>
              <a:rPr lang="en-US" altLang="en-US" sz="1600" dirty="0">
                <a:latin typeface="+mn-lt"/>
                <a:ea typeface="Times" charset="0"/>
                <a:cs typeface="Times" charset="0"/>
                <a:sym typeface="Wingdings" pitchFamily="2" charset="2"/>
              </a:rPr>
              <a:t>	If we use these processors, we would consume </a:t>
            </a:r>
            <a:r>
              <a:rPr lang="en-US" altLang="en-US" sz="1600" dirty="0">
                <a:solidFill>
                  <a:srgbClr val="FF0000"/>
                </a:solidFill>
                <a:latin typeface="+mn-lt"/>
                <a:ea typeface="Times" charset="0"/>
                <a:cs typeface="Times" charset="0"/>
                <a:sym typeface="Wingdings" pitchFamily="2" charset="2"/>
              </a:rPr>
              <a:t>200 Mega Watts to get 1Exa-FLOP</a:t>
            </a:r>
          </a:p>
          <a:p>
            <a:pPr>
              <a:lnSpc>
                <a:spcPct val="90000"/>
              </a:lnSpc>
            </a:pPr>
            <a:endParaRPr lang="en-US" altLang="en-US" sz="1600" dirty="0">
              <a:latin typeface="+mn-lt"/>
              <a:ea typeface="Times" charset="0"/>
              <a:cs typeface="Times" charset="0"/>
              <a:sym typeface="Wingdings" pitchFamily="2" charset="2"/>
            </a:endParaRPr>
          </a:p>
          <a:p>
            <a:pPr>
              <a:lnSpc>
                <a:spcPct val="90000"/>
              </a:lnSpc>
            </a:pPr>
            <a:r>
              <a:rPr lang="en-US" altLang="en-US" sz="1600" dirty="0">
                <a:latin typeface="+mn-lt"/>
                <a:ea typeface="Times" charset="0"/>
                <a:cs typeface="Times" charset="0"/>
                <a:sym typeface="Wingdings" pitchFamily="2" charset="2"/>
              </a:rPr>
              <a:t>The challenge posed by DoE is to achieve 1 </a:t>
            </a:r>
            <a:r>
              <a:rPr lang="en-US" altLang="en-US" sz="1600" dirty="0" err="1">
                <a:latin typeface="+mn-lt"/>
                <a:ea typeface="Times" charset="0"/>
                <a:cs typeface="Times" charset="0"/>
                <a:sym typeface="Wingdings" pitchFamily="2" charset="2"/>
              </a:rPr>
              <a:t>Exa</a:t>
            </a:r>
            <a:r>
              <a:rPr lang="en-US" altLang="en-US" sz="1600" dirty="0">
                <a:latin typeface="+mn-lt"/>
                <a:ea typeface="Times" charset="0"/>
                <a:cs typeface="Times" charset="0"/>
                <a:sym typeface="Wingdings" pitchFamily="2" charset="2"/>
              </a:rPr>
              <a:t> at 20-40MW (10 times less power)</a:t>
            </a:r>
            <a:endParaRPr lang="en-US" altLang="en-US" sz="1600" dirty="0">
              <a:latin typeface="+mn-lt"/>
              <a:ea typeface="Times" charset="0"/>
              <a:cs typeface="Times" charset="0"/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en-US" altLang="en-US" sz="1600" dirty="0">
              <a:ea typeface="Times" charset="0"/>
              <a:cs typeface="Times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657B7B2-7977-D3CD-5DF3-65DEA3D096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pPr eaLnBrk="1" hangingPunct="1"/>
            <a:r>
              <a:rPr lang="en-US" altLang="en-US" dirty="0"/>
              <a:t>Classes of Computers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D80FE31C-FE80-9014-098B-2EEEF435BFA9}"/>
              </a:ext>
            </a:extLst>
          </p:cNvPr>
          <p:cNvSpPr txBox="1">
            <a:spLocks/>
          </p:cNvSpPr>
          <p:nvPr/>
        </p:nvSpPr>
        <p:spPr>
          <a:xfrm>
            <a:off x="1692275" y="6381750"/>
            <a:ext cx="7272338" cy="3587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77"/>
              <a:buChar char="n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b="1" dirty="0"/>
              <a:t>Chapter 1 — Computer Abstractions and Technology — </a:t>
            </a:r>
            <a:fld id="{BFEE04B3-8DB4-C44F-ACE1-1C049BECE93B}" type="slidenum">
              <a:rPr lang="en-AU" altLang="en-US" sz="1400" b="1" smtClean="0"/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AU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425088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C12D91-E3D9-8482-5D34-5812140A0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" y="95250"/>
            <a:ext cx="5435600" cy="66675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BFCDF9-1CA8-B555-715C-1F96A0F618D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August 27,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934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Footer Placeholder 2">
            <a:extLst>
              <a:ext uri="{FF2B5EF4-FFF2-40B4-BE49-F238E27FC236}">
                <a16:creationId xmlns:a16="http://schemas.microsoft.com/office/drawing/2014/main" id="{430F60A6-E00D-04D6-BE68-A9BCEEE8C1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CECE5C7A-1A15-DE48-BEFD-8915168A11AD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AU" altLang="en-US" sz="1400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23DBCC96-FE63-DC38-9AD2-B246FE972C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PostPC Era</a:t>
            </a:r>
            <a:endParaRPr lang="en-AU" altLang="en-US"/>
          </a:p>
        </p:txBody>
      </p:sp>
      <p:pic>
        <p:nvPicPr>
          <p:cNvPr id="12292" name="Picture 5">
            <a:extLst>
              <a:ext uri="{FF2B5EF4-FFF2-40B4-BE49-F238E27FC236}">
                <a16:creationId xmlns:a16="http://schemas.microsoft.com/office/drawing/2014/main" id="{EFA7C9B3-25C0-678F-4978-6476AEE65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268413"/>
            <a:ext cx="6769100" cy="459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54E2506E-4E43-D699-E714-1D924E020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PostPC Era</a:t>
            </a:r>
          </a:p>
        </p:txBody>
      </p:sp>
      <p:sp>
        <p:nvSpPr>
          <p:cNvPr id="14339" name="Footer Placeholder 2">
            <a:extLst>
              <a:ext uri="{FF2B5EF4-FFF2-40B4-BE49-F238E27FC236}">
                <a16:creationId xmlns:a16="http://schemas.microsoft.com/office/drawing/2014/main" id="{21305997-FAA0-ED06-FAE6-A1CCCD6232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F0C2DFCA-CE47-704B-8BB4-E23B71E03062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AU" altLang="en-US" sz="140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A3BE52-F566-6C6E-88B6-845C6F58F995}"/>
              </a:ext>
            </a:extLst>
          </p:cNvPr>
          <p:cNvSpPr txBox="1">
            <a:spLocks/>
          </p:cNvSpPr>
          <p:nvPr/>
        </p:nvSpPr>
        <p:spPr>
          <a:xfrm>
            <a:off x="684213" y="1125538"/>
            <a:ext cx="8270875" cy="511175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en-US" kern="0" dirty="0"/>
              <a:t>Personal Mobile Device (PMD)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kern="0" dirty="0"/>
              <a:t>Battery operated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kern="0" dirty="0"/>
              <a:t>Connects to the Internet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kern="0" dirty="0"/>
              <a:t>Hundreds of dollars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kern="0" dirty="0"/>
              <a:t>Smart phones, tablets, electronic glasses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kern="0" dirty="0"/>
              <a:t>Cloud computing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kern="0" dirty="0"/>
              <a:t>Warehouse Scale Computers (WSC)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kern="0" dirty="0"/>
              <a:t>Software as a Service (</a:t>
            </a:r>
            <a:r>
              <a:rPr lang="en-US" kern="0" dirty="0" err="1"/>
              <a:t>SaaS</a:t>
            </a:r>
            <a:r>
              <a:rPr lang="en-US" kern="0" dirty="0"/>
              <a:t>)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kern="0" dirty="0"/>
              <a:t>Portion of software run on a PMD and a portion run in the Cloud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kern="0" dirty="0"/>
              <a:t>Amazon and Google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ooter Placeholder 3">
            <a:extLst>
              <a:ext uri="{FF2B5EF4-FFF2-40B4-BE49-F238E27FC236}">
                <a16:creationId xmlns:a16="http://schemas.microsoft.com/office/drawing/2014/main" id="{698EEA07-C423-C840-948A-80CE13417B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4193AA62-1F81-4143-B76B-540D0F9C97DD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AU" altLang="en-US" sz="140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87FCB6FB-F361-9D4F-B5AA-4F922E19D3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pPr eaLnBrk="1" hangingPunct="1"/>
            <a:r>
              <a:rPr lang="en-AU" altLang="en-US"/>
              <a:t>What You Will Learn</a:t>
            </a:r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6977F15C-A76A-3094-DFB7-415CE07384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How programs are translated into the machine language</a:t>
            </a:r>
          </a:p>
          <a:p>
            <a:pPr lvl="1" eaLnBrk="1" hangingPunct="1"/>
            <a:r>
              <a:rPr lang="en-AU" altLang="en-US"/>
              <a:t>And how the hardware executes them</a:t>
            </a:r>
          </a:p>
          <a:p>
            <a:pPr eaLnBrk="1" hangingPunct="1"/>
            <a:r>
              <a:rPr lang="en-AU" altLang="en-US"/>
              <a:t>The hardware/software interface</a:t>
            </a:r>
          </a:p>
          <a:p>
            <a:pPr eaLnBrk="1" hangingPunct="1"/>
            <a:r>
              <a:rPr lang="en-AU" altLang="en-US"/>
              <a:t>What determines program performance</a:t>
            </a:r>
          </a:p>
          <a:p>
            <a:pPr lvl="1" eaLnBrk="1" hangingPunct="1"/>
            <a:r>
              <a:rPr lang="en-AU" altLang="en-US"/>
              <a:t>And how it can be improved</a:t>
            </a:r>
          </a:p>
          <a:p>
            <a:pPr eaLnBrk="1" hangingPunct="1"/>
            <a:r>
              <a:rPr lang="en-AU" altLang="en-US"/>
              <a:t>How hardware designers improve performance</a:t>
            </a:r>
          </a:p>
          <a:p>
            <a:pPr eaLnBrk="1" hangingPunct="1"/>
            <a:r>
              <a:rPr lang="en-AU" altLang="en-US"/>
              <a:t>What is parallel processing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Footer Placeholder 3">
            <a:extLst>
              <a:ext uri="{FF2B5EF4-FFF2-40B4-BE49-F238E27FC236}">
                <a16:creationId xmlns:a16="http://schemas.microsoft.com/office/drawing/2014/main" id="{1EBBB64A-BEE9-E8D3-F29F-CB761902A6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10D8B1D9-6BBC-4642-A9BB-96BD15BFB014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AU" altLang="en-US" sz="14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CB69540A-EDEE-AA89-8FB7-9D20F262CD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pPr eaLnBrk="1" hangingPunct="1"/>
            <a:r>
              <a:rPr lang="en-US" altLang="en-US"/>
              <a:t>Understanding Performance</a:t>
            </a:r>
            <a:endParaRPr lang="en-AU" altLang="en-US"/>
          </a:p>
        </p:txBody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06B3D8B4-C65F-3B1F-7767-09C50CE6D8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Algorithm</a:t>
            </a:r>
          </a:p>
          <a:p>
            <a:pPr lvl="1" eaLnBrk="1" hangingPunct="1"/>
            <a:r>
              <a:rPr lang="en-US" altLang="en-US" sz="2400"/>
              <a:t>Determines number of operations executed</a:t>
            </a:r>
          </a:p>
          <a:p>
            <a:pPr eaLnBrk="1" hangingPunct="1"/>
            <a:r>
              <a:rPr lang="en-US" altLang="en-US" sz="2800"/>
              <a:t>Programming language, compiler, architecture</a:t>
            </a:r>
          </a:p>
          <a:p>
            <a:pPr lvl="1" eaLnBrk="1" hangingPunct="1"/>
            <a:r>
              <a:rPr lang="en-US" altLang="en-US" sz="2400"/>
              <a:t>Determine number of machine instructions executed per operation</a:t>
            </a:r>
          </a:p>
          <a:p>
            <a:pPr eaLnBrk="1" hangingPunct="1"/>
            <a:r>
              <a:rPr lang="en-US" altLang="en-US" sz="2800"/>
              <a:t>Processor and memory system</a:t>
            </a:r>
          </a:p>
          <a:p>
            <a:pPr lvl="1" eaLnBrk="1" hangingPunct="1"/>
            <a:r>
              <a:rPr lang="en-US" altLang="en-US" sz="2400"/>
              <a:t>Determine how fast instructions are executed</a:t>
            </a:r>
          </a:p>
          <a:p>
            <a:pPr eaLnBrk="1" hangingPunct="1"/>
            <a:r>
              <a:rPr lang="en-US" altLang="en-US" sz="2800"/>
              <a:t>I/O system (including OS)</a:t>
            </a:r>
          </a:p>
          <a:p>
            <a:pPr lvl="1" eaLnBrk="1" hangingPunct="1"/>
            <a:r>
              <a:rPr lang="en-US" altLang="en-US" sz="2400"/>
              <a:t>Determines how fast I/O operations are executed</a:t>
            </a:r>
            <a:endParaRPr lang="en-AU" altLang="en-US"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4B36631F-EB23-1C45-E3CA-118C88047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 altLang="en-US" dirty="0"/>
              <a:t>Eight Great Ideas</a:t>
            </a:r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074EE4E7-B862-802C-7AC2-287F01ABE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400"/>
              <a:t>Design for </a:t>
            </a:r>
            <a:r>
              <a:rPr lang="en-US" altLang="en-US" sz="2400" b="1" i="1"/>
              <a:t>Moore’s Law</a:t>
            </a:r>
          </a:p>
          <a:p>
            <a:pPr>
              <a:lnSpc>
                <a:spcPct val="150000"/>
              </a:lnSpc>
            </a:pPr>
            <a:r>
              <a:rPr lang="en-US" altLang="en-US" sz="2400"/>
              <a:t>Use </a:t>
            </a:r>
            <a:r>
              <a:rPr lang="en-US" altLang="en-US" sz="2400" b="1" i="1"/>
              <a:t>abstraction</a:t>
            </a:r>
            <a:r>
              <a:rPr lang="en-US" altLang="en-US" sz="2400"/>
              <a:t> to simplify design</a:t>
            </a:r>
          </a:p>
          <a:p>
            <a:pPr>
              <a:lnSpc>
                <a:spcPct val="150000"/>
              </a:lnSpc>
            </a:pPr>
            <a:r>
              <a:rPr lang="en-US" altLang="en-US" sz="2400"/>
              <a:t>Make the </a:t>
            </a:r>
            <a:r>
              <a:rPr lang="en-US" altLang="en-US" sz="2400" b="1" i="1"/>
              <a:t>common case fast</a:t>
            </a:r>
          </a:p>
          <a:p>
            <a:pPr>
              <a:lnSpc>
                <a:spcPct val="150000"/>
              </a:lnSpc>
            </a:pPr>
            <a:r>
              <a:rPr lang="en-US" altLang="en-US" sz="2400"/>
              <a:t>Performance </a:t>
            </a:r>
            <a:r>
              <a:rPr lang="en-US" altLang="en-US" sz="2400" i="1"/>
              <a:t>via</a:t>
            </a:r>
            <a:r>
              <a:rPr lang="en-US" altLang="en-US" sz="2400"/>
              <a:t> </a:t>
            </a:r>
            <a:r>
              <a:rPr lang="en-US" altLang="en-US" sz="2400" b="1" i="1"/>
              <a:t>parallelism</a:t>
            </a:r>
          </a:p>
          <a:p>
            <a:pPr>
              <a:lnSpc>
                <a:spcPct val="150000"/>
              </a:lnSpc>
            </a:pPr>
            <a:r>
              <a:rPr lang="en-US" altLang="en-US" sz="2400"/>
              <a:t>Performance </a:t>
            </a:r>
            <a:r>
              <a:rPr lang="en-US" altLang="en-US" sz="2400" i="1"/>
              <a:t>via</a:t>
            </a:r>
            <a:r>
              <a:rPr lang="en-US" altLang="en-US" sz="2400"/>
              <a:t> </a:t>
            </a:r>
            <a:r>
              <a:rPr lang="en-US" altLang="en-US" sz="2400" b="1" i="1"/>
              <a:t>pipelining</a:t>
            </a:r>
          </a:p>
          <a:p>
            <a:pPr>
              <a:lnSpc>
                <a:spcPct val="150000"/>
              </a:lnSpc>
            </a:pPr>
            <a:r>
              <a:rPr lang="en-US" altLang="en-US" sz="2400"/>
              <a:t>Performance </a:t>
            </a:r>
            <a:r>
              <a:rPr lang="en-US" altLang="en-US" sz="2400" i="1"/>
              <a:t>via</a:t>
            </a:r>
            <a:r>
              <a:rPr lang="en-US" altLang="en-US" sz="2400"/>
              <a:t> </a:t>
            </a:r>
            <a:r>
              <a:rPr lang="en-US" altLang="en-US" sz="2400" b="1" i="1"/>
              <a:t>prediction</a:t>
            </a:r>
          </a:p>
          <a:p>
            <a:pPr>
              <a:lnSpc>
                <a:spcPct val="150000"/>
              </a:lnSpc>
            </a:pPr>
            <a:r>
              <a:rPr lang="en-US" altLang="en-US" sz="2400" b="1" i="1"/>
              <a:t>Hierarchy</a:t>
            </a:r>
            <a:r>
              <a:rPr lang="en-US" altLang="en-US" sz="2400"/>
              <a:t> of memories</a:t>
            </a:r>
          </a:p>
          <a:p>
            <a:pPr>
              <a:lnSpc>
                <a:spcPct val="150000"/>
              </a:lnSpc>
            </a:pPr>
            <a:r>
              <a:rPr lang="en-US" altLang="en-US" sz="2400" b="1" i="1"/>
              <a:t>Dependability</a:t>
            </a:r>
            <a:r>
              <a:rPr lang="en-US" altLang="en-US" sz="2400"/>
              <a:t> </a:t>
            </a:r>
            <a:r>
              <a:rPr lang="en-US" altLang="en-US" sz="2400" i="1"/>
              <a:t>via</a:t>
            </a:r>
            <a:r>
              <a:rPr lang="en-US" altLang="en-US" sz="2400"/>
              <a:t> redundancy</a:t>
            </a:r>
          </a:p>
        </p:txBody>
      </p:sp>
      <p:sp>
        <p:nvSpPr>
          <p:cNvPr id="19460" name="Footer Placeholder 3">
            <a:extLst>
              <a:ext uri="{FF2B5EF4-FFF2-40B4-BE49-F238E27FC236}">
                <a16:creationId xmlns:a16="http://schemas.microsoft.com/office/drawing/2014/main" id="{4DB203B2-6EDE-8AF7-6736-4B4FDA77F9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0998711F-5CE5-C643-B462-CB6EED08E72C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AU" altLang="en-US" sz="1400"/>
          </a:p>
        </p:txBody>
      </p:sp>
      <p:sp>
        <p:nvSpPr>
          <p:cNvPr id="19461" name="Text Box 4">
            <a:extLst>
              <a:ext uri="{FF2B5EF4-FFF2-40B4-BE49-F238E27FC236}">
                <a16:creationId xmlns:a16="http://schemas.microsoft.com/office/drawing/2014/main" id="{29C8CBDF-4540-E708-A58B-106A71330729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6418262" y="2357438"/>
            <a:ext cx="5084763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§1.2 Eight Great Ideas in Computer Architecture</a:t>
            </a:r>
          </a:p>
        </p:txBody>
      </p:sp>
      <p:pic>
        <p:nvPicPr>
          <p:cNvPr id="19462" name="Picture 6">
            <a:extLst>
              <a:ext uri="{FF2B5EF4-FFF2-40B4-BE49-F238E27FC236}">
                <a16:creationId xmlns:a16="http://schemas.microsoft.com/office/drawing/2014/main" id="{F481AAA8-B604-112D-649A-5F5DD0B55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1112838"/>
            <a:ext cx="64770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3" name="Picture 7">
            <a:extLst>
              <a:ext uri="{FF2B5EF4-FFF2-40B4-BE49-F238E27FC236}">
                <a16:creationId xmlns:a16="http://schemas.microsoft.com/office/drawing/2014/main" id="{6ABFC4EA-72B9-FA69-0C64-B2AD82F41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438" y="1760538"/>
            <a:ext cx="576262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4" name="Picture 8">
            <a:extLst>
              <a:ext uri="{FF2B5EF4-FFF2-40B4-BE49-F238E27FC236}">
                <a16:creationId xmlns:a16="http://schemas.microsoft.com/office/drawing/2014/main" id="{AE784C68-80D9-0313-C293-1AB04FE83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350" y="2389188"/>
            <a:ext cx="858838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5" name="Picture 9">
            <a:extLst>
              <a:ext uri="{FF2B5EF4-FFF2-40B4-BE49-F238E27FC236}">
                <a16:creationId xmlns:a16="http://schemas.microsoft.com/office/drawing/2014/main" id="{2E723E99-D6FA-A1D8-BF5B-F25F4268D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0" y="2997200"/>
            <a:ext cx="719138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6" name="Picture 10">
            <a:extLst>
              <a:ext uri="{FF2B5EF4-FFF2-40B4-BE49-F238E27FC236}">
                <a16:creationId xmlns:a16="http://schemas.microsoft.com/office/drawing/2014/main" id="{5FE63A01-CF8B-7ABE-6A93-2CB4370E7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00" y="3597275"/>
            <a:ext cx="6985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7" name="Picture 11">
            <a:extLst>
              <a:ext uri="{FF2B5EF4-FFF2-40B4-BE49-F238E27FC236}">
                <a16:creationId xmlns:a16="http://schemas.microsoft.com/office/drawing/2014/main" id="{5CC9A07E-D61D-01F7-E2C0-0EB71EFE6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113" y="4197350"/>
            <a:ext cx="690562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8" name="Picture 12">
            <a:extLst>
              <a:ext uri="{FF2B5EF4-FFF2-40B4-BE49-F238E27FC236}">
                <a16:creationId xmlns:a16="http://schemas.microsoft.com/office/drawing/2014/main" id="{AC149F73-ECC5-2D59-B02D-678C60CB9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4808538"/>
            <a:ext cx="7874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9" name="Picture 13">
            <a:extLst>
              <a:ext uri="{FF2B5EF4-FFF2-40B4-BE49-F238E27FC236}">
                <a16:creationId xmlns:a16="http://schemas.microsoft.com/office/drawing/2014/main" id="{D553F7A2-1BE9-5835-0297-D47A4B94C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463" y="5586413"/>
            <a:ext cx="922337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8D0A9F-8FFB-E450-52EE-B810F6015B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844824"/>
            <a:ext cx="8229600" cy="3864859"/>
          </a:xfrm>
        </p:spPr>
        <p:txBody>
          <a:bodyPr>
            <a:normAutofit/>
          </a:bodyPr>
          <a:lstStyle/>
          <a:p>
            <a:pPr marL="342900" marR="0" lvl="0" indent="-342900">
              <a:buSzPts val="1000"/>
              <a:buFont typeface="+mj-lt"/>
              <a:buAutoNum type="arabicPeriod"/>
              <a:tabLst>
                <a:tab pos="3651250" algn="l"/>
              </a:tabLst>
            </a:pPr>
            <a:r>
              <a:rPr lang="en-US" sz="1800" dirty="0">
                <a:effectLst/>
                <a:latin typeface="MinionPro"/>
                <a:ea typeface="Times New Roman" panose="02020603050405020304" pitchFamily="18" charset="0"/>
              </a:rPr>
              <a:t>Design for Moore’s Law	assume more processing power will be needed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buSzPts val="1000"/>
              <a:buFont typeface="+mj-lt"/>
              <a:buAutoNum type="arabicPeriod"/>
              <a:tabLst>
                <a:tab pos="3651250" algn="l"/>
              </a:tabLst>
            </a:pPr>
            <a:r>
              <a:rPr lang="en-US" sz="1800" dirty="0">
                <a:effectLst/>
                <a:latin typeface="MinionPro"/>
                <a:ea typeface="Times New Roman" panose="02020603050405020304" pitchFamily="18" charset="0"/>
              </a:rPr>
              <a:t>Use Abstraction to Simplify Design	ignore the man behind the curtain.</a:t>
            </a:r>
            <a:br>
              <a:rPr lang="en-US" sz="1800" dirty="0">
                <a:effectLst/>
                <a:latin typeface="MinionPro"/>
                <a:ea typeface="Times New Roman" panose="02020603050405020304" pitchFamily="18" charset="0"/>
              </a:rPr>
            </a:br>
            <a:r>
              <a:rPr lang="en-US" sz="1800" dirty="0">
                <a:effectLst/>
                <a:latin typeface="MinionPro"/>
                <a:ea typeface="Times New Roman" panose="02020603050405020304" pitchFamily="18" charset="0"/>
              </a:rPr>
              <a:t>	</a:t>
            </a:r>
            <a:r>
              <a:rPr lang="en-US" sz="1800" b="1" dirty="0">
                <a:effectLst/>
                <a:latin typeface="MinionPro"/>
                <a:ea typeface="Times New Roman" panose="02020603050405020304" pitchFamily="18" charset="0"/>
              </a:rPr>
              <a:t>abstractions </a:t>
            </a:r>
            <a:r>
              <a:rPr lang="en-US" sz="1800" dirty="0">
                <a:effectLst/>
                <a:latin typeface="MinionPro"/>
                <a:ea typeface="Times New Roman" panose="02020603050405020304" pitchFamily="18" charset="0"/>
              </a:rPr>
              <a:t>hide the design at different levels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buSzPts val="1000"/>
              <a:buFont typeface="+mj-lt"/>
              <a:buAutoNum type="arabicPeriod"/>
              <a:tabLst>
                <a:tab pos="3651250" algn="l"/>
              </a:tabLst>
            </a:pPr>
            <a:r>
              <a:rPr lang="en-US" sz="1800" dirty="0">
                <a:effectLst/>
                <a:latin typeface="MinionPro"/>
                <a:ea typeface="Times New Roman" panose="02020603050405020304" pitchFamily="18" charset="0"/>
              </a:rPr>
              <a:t>Make the Common Case Fast,	ignore edge conditions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buSzPts val="1000"/>
              <a:buFont typeface="+mj-lt"/>
              <a:buAutoNum type="arabicPeriod"/>
              <a:tabLst>
                <a:tab pos="3651250" algn="l"/>
              </a:tabLst>
            </a:pPr>
            <a:r>
              <a:rPr lang="en-US" sz="1800" dirty="0">
                <a:effectLst/>
                <a:latin typeface="MinionPro"/>
                <a:ea typeface="Times New Roman" panose="02020603050405020304" pitchFamily="18" charset="0"/>
              </a:rPr>
              <a:t>Performance via Parallelism,	do many things at once.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buSzPts val="1000"/>
              <a:buFont typeface="+mj-lt"/>
              <a:buAutoNum type="arabicPeriod"/>
              <a:tabLst>
                <a:tab pos="3651250" algn="l"/>
              </a:tabLst>
            </a:pPr>
            <a:r>
              <a:rPr lang="en-US" sz="1800" dirty="0">
                <a:effectLst/>
                <a:latin typeface="MinionPro"/>
                <a:ea typeface="Times New Roman" panose="02020603050405020304" pitchFamily="18" charset="0"/>
              </a:rPr>
              <a:t>Performance via Pipelining,	Division of labor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buSzPts val="1000"/>
              <a:buFont typeface="+mj-lt"/>
              <a:buAutoNum type="arabicPeriod"/>
              <a:tabLst>
                <a:tab pos="3651250" algn="l"/>
              </a:tabLst>
            </a:pPr>
            <a:r>
              <a:rPr lang="en-US" sz="1800" dirty="0">
                <a:effectLst/>
                <a:latin typeface="MinionPro"/>
                <a:ea typeface="Times New Roman" panose="02020603050405020304" pitchFamily="18" charset="0"/>
              </a:rPr>
              <a:t>Performance via Prediction,	</a:t>
            </a:r>
            <a:r>
              <a:rPr lang="en-US" sz="1800" dirty="0">
                <a:effectLst/>
                <a:latin typeface="system-ui"/>
                <a:ea typeface="Times New Roman" panose="02020603050405020304" pitchFamily="18" charset="0"/>
              </a:rPr>
              <a:t>I skate to where the puck is going to be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342900" marR="0" lvl="0" indent="-342900">
              <a:buSzPts val="1000"/>
              <a:buFont typeface="+mj-lt"/>
              <a:buAutoNum type="arabicPeriod"/>
              <a:tabLst>
                <a:tab pos="3651250" algn="l"/>
              </a:tabLst>
            </a:pPr>
            <a:r>
              <a:rPr lang="en-US" sz="1800" dirty="0">
                <a:effectLst/>
                <a:latin typeface="MinionPro"/>
                <a:ea typeface="Times New Roman" panose="02020603050405020304" pitchFamily="18" charset="0"/>
              </a:rPr>
              <a:t>Hierarchy of Memories,	forward stage your resources</a:t>
            </a:r>
            <a:endParaRPr lang="en-US" sz="1800" dirty="0">
              <a:latin typeface="MinionPro"/>
              <a:ea typeface="Times New Roman" panose="02020603050405020304" pitchFamily="18" charset="0"/>
            </a:endParaRPr>
          </a:p>
          <a:p>
            <a:pPr marL="342900" marR="0" lvl="0" indent="-342900">
              <a:buSzPts val="1000"/>
              <a:buFont typeface="+mj-lt"/>
              <a:buAutoNum type="arabicPeriod"/>
              <a:tabLst>
                <a:tab pos="3651250" algn="l"/>
              </a:tabLst>
            </a:pPr>
            <a:r>
              <a:rPr lang="en-US" sz="1800" dirty="0">
                <a:effectLst/>
                <a:latin typeface="MinionPro"/>
                <a:ea typeface="Calibri" panose="020F0502020204030204" pitchFamily="34" charset="0"/>
                <a:cs typeface="Times New Roman" panose="02020603050405020304" pitchFamily="18" charset="0"/>
              </a:rPr>
              <a:t>Dependability via Redundancy	Expect errors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plan for them</a:t>
            </a:r>
          </a:p>
          <a:p>
            <a:pPr marL="342900" indent="-342900">
              <a:tabLst>
                <a:tab pos="4046538" algn="l"/>
              </a:tabLst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B6BF14F-6FD4-56D9-DB6B-AA438C736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332656"/>
            <a:ext cx="7357110" cy="646331"/>
          </a:xfrm>
        </p:spPr>
        <p:txBody>
          <a:bodyPr/>
          <a:lstStyle/>
          <a:p>
            <a:r>
              <a:rPr lang="en-US" sz="3600" dirty="0"/>
              <a:t>8 Great Ideas in Computer Arch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FBDD76F-FCEB-5A70-B2B0-26A2A9E9B4E0}"/>
              </a:ext>
            </a:extLst>
          </p:cNvPr>
          <p:cNvSpPr txBox="1">
            <a:spLocks/>
          </p:cNvSpPr>
          <p:nvPr/>
        </p:nvSpPr>
        <p:spPr>
          <a:xfrm>
            <a:off x="1692275" y="6381750"/>
            <a:ext cx="7272338" cy="3587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77"/>
              <a:buChar char="n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F730386E-FA54-4E4B-92A4-3DD0D68AD050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277386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ooter Placeholder 4">
            <a:extLst>
              <a:ext uri="{FF2B5EF4-FFF2-40B4-BE49-F238E27FC236}">
                <a16:creationId xmlns:a16="http://schemas.microsoft.com/office/drawing/2014/main" id="{AFE40C92-82F5-2FFB-8A76-058E645BC3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F730386E-FA54-4E4B-92A4-3DD0D68AD050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AU" altLang="en-US" sz="1400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B16F7339-50E4-4747-EBCB-CB67026520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Below Your Program</a:t>
            </a:r>
            <a:endParaRPr lang="en-AU" altLang="en-US"/>
          </a:p>
        </p:txBody>
      </p:sp>
      <p:sp>
        <p:nvSpPr>
          <p:cNvPr id="20484" name="Rectangle 6">
            <a:extLst>
              <a:ext uri="{FF2B5EF4-FFF2-40B4-BE49-F238E27FC236}">
                <a16:creationId xmlns:a16="http://schemas.microsoft.com/office/drawing/2014/main" id="{232C0F0E-5FCA-30ED-B510-211CC704D95B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3132138" y="1125538"/>
            <a:ext cx="5822950" cy="511175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Application software</a:t>
            </a:r>
          </a:p>
          <a:p>
            <a:pPr lvl="1" eaLnBrk="1" hangingPunct="1"/>
            <a:r>
              <a:rPr lang="en-US" altLang="en-US" sz="2400" dirty="0"/>
              <a:t>Written in high-level language</a:t>
            </a:r>
          </a:p>
          <a:p>
            <a:pPr eaLnBrk="1" hangingPunct="1"/>
            <a:r>
              <a:rPr lang="en-US" altLang="en-US" sz="2800" dirty="0"/>
              <a:t>System software</a:t>
            </a:r>
          </a:p>
          <a:p>
            <a:pPr lvl="1" eaLnBrk="1" hangingPunct="1"/>
            <a:r>
              <a:rPr lang="en-US" altLang="en-US" sz="2400" dirty="0"/>
              <a:t>Compiler: translates HLL code to machine code</a:t>
            </a:r>
          </a:p>
          <a:p>
            <a:pPr lvl="1" eaLnBrk="1" hangingPunct="1"/>
            <a:r>
              <a:rPr lang="en-US" altLang="en-US" sz="2400" dirty="0"/>
              <a:t>Operating System: service code</a:t>
            </a:r>
          </a:p>
          <a:p>
            <a:pPr lvl="2" eaLnBrk="1" hangingPunct="1"/>
            <a:r>
              <a:rPr lang="en-US" altLang="en-US" sz="2000" dirty="0"/>
              <a:t>Handling input/output</a:t>
            </a:r>
          </a:p>
          <a:p>
            <a:pPr lvl="2" eaLnBrk="1" hangingPunct="1"/>
            <a:r>
              <a:rPr lang="en-US" altLang="en-US" sz="2000" dirty="0"/>
              <a:t>Managing memory and storage</a:t>
            </a:r>
          </a:p>
          <a:p>
            <a:pPr lvl="2" eaLnBrk="1" hangingPunct="1"/>
            <a:r>
              <a:rPr lang="en-US" altLang="en-US" sz="2000" dirty="0"/>
              <a:t>Scheduling tasks &amp; sharing resources</a:t>
            </a:r>
          </a:p>
          <a:p>
            <a:pPr eaLnBrk="1" hangingPunct="1"/>
            <a:r>
              <a:rPr lang="en-US" altLang="en-US" sz="2800" dirty="0"/>
              <a:t>Hardware</a:t>
            </a:r>
          </a:p>
          <a:p>
            <a:pPr lvl="1" eaLnBrk="1" hangingPunct="1"/>
            <a:r>
              <a:rPr lang="en-US" altLang="en-US" sz="2400" dirty="0"/>
              <a:t>Processor, memory, I/O controllers</a:t>
            </a:r>
            <a:endParaRPr lang="en-AU" altLang="en-US" sz="2400" dirty="0"/>
          </a:p>
        </p:txBody>
      </p:sp>
      <p:sp>
        <p:nvSpPr>
          <p:cNvPr id="20485" name="Text Box 7">
            <a:extLst>
              <a:ext uri="{FF2B5EF4-FFF2-40B4-BE49-F238E27FC236}">
                <a16:creationId xmlns:a16="http://schemas.microsoft.com/office/drawing/2014/main" id="{67E589AC-DD82-5D93-9D99-E3C8363FC970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560469" y="1215231"/>
            <a:ext cx="2800350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§1.3 Below Your Program</a:t>
            </a:r>
          </a:p>
        </p:txBody>
      </p:sp>
      <p:pic>
        <p:nvPicPr>
          <p:cNvPr id="20486" name="Picture 11" descr="f01-02-P374493">
            <a:extLst>
              <a:ext uri="{FF2B5EF4-FFF2-40B4-BE49-F238E27FC236}">
                <a16:creationId xmlns:a16="http://schemas.microsoft.com/office/drawing/2014/main" id="{342BA351-279A-9458-07DB-3500C1017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781300"/>
            <a:ext cx="24003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3">
            <a:extLst>
              <a:ext uri="{FF2B5EF4-FFF2-40B4-BE49-F238E27FC236}">
                <a16:creationId xmlns:a16="http://schemas.microsoft.com/office/drawing/2014/main" id="{2628ACA6-5478-3AC4-3642-0C7630E672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dirty="0"/>
              <a:t>Chapter 1 — Computer Abstractions and Technology — </a:t>
            </a:r>
            <a:fld id="{1B7F1FBB-E0C1-B84F-8F8F-AF9D158219A3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AU" altLang="en-US" sz="1400" dirty="0"/>
          </a:p>
        </p:txBody>
      </p:sp>
      <p:sp>
        <p:nvSpPr>
          <p:cNvPr id="22531" name="Rectangle 8">
            <a:extLst>
              <a:ext uri="{FF2B5EF4-FFF2-40B4-BE49-F238E27FC236}">
                <a16:creationId xmlns:a16="http://schemas.microsoft.com/office/drawing/2014/main" id="{0BD02D1D-8059-FC6A-ACD7-B2FA0CF88F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pPr eaLnBrk="1" hangingPunct="1"/>
            <a:r>
              <a:rPr lang="en-US" altLang="en-US"/>
              <a:t>Levels of Program Code</a:t>
            </a:r>
            <a:endParaRPr lang="en-AU" altLang="en-US"/>
          </a:p>
        </p:txBody>
      </p:sp>
      <p:sp>
        <p:nvSpPr>
          <p:cNvPr id="22532" name="Rectangle 9">
            <a:extLst>
              <a:ext uri="{FF2B5EF4-FFF2-40B4-BE49-F238E27FC236}">
                <a16:creationId xmlns:a16="http://schemas.microsoft.com/office/drawing/2014/main" id="{2CAC57E6-0F1F-8427-EC51-47BB58F94E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4751387" cy="51117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High-level language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Level of abstraction closer to problem domain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Provides for productivity and portability </a:t>
            </a:r>
            <a:endParaRPr lang="en-AU" altLang="en-US" sz="2400"/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Assembly language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Textual representation of instructions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Hardware representation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Binary digits (bits)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Encoded instructions and data</a:t>
            </a:r>
          </a:p>
        </p:txBody>
      </p:sp>
      <p:pic>
        <p:nvPicPr>
          <p:cNvPr id="22533" name="Picture 1">
            <a:extLst>
              <a:ext uri="{FF2B5EF4-FFF2-40B4-BE49-F238E27FC236}">
                <a16:creationId xmlns:a16="http://schemas.microsoft.com/office/drawing/2014/main" id="{BECD4339-9B3F-67AA-B24A-23155EC30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813" y="1130300"/>
            <a:ext cx="3432175" cy="53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AF4FF18-9F4D-624E-BD61-CF77C1C921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0512" y="1807702"/>
            <a:ext cx="8229600" cy="4497571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</a:pPr>
            <a:r>
              <a:rPr lang="en-US" altLang="en-US" sz="14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X0 contains the address of v[0] – starting address of array v</a:t>
            </a:r>
          </a:p>
          <a:p>
            <a:pPr marL="0" indent="0">
              <a:lnSpc>
                <a:spcPct val="90000"/>
              </a:lnSpc>
            </a:pPr>
            <a:r>
              <a:rPr lang="en-US" altLang="en-US" sz="14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X1 contain the loop index k</a:t>
            </a:r>
          </a:p>
          <a:p>
            <a:pPr marL="0" indent="0">
              <a:lnSpc>
                <a:spcPct val="90000"/>
              </a:lnSpc>
            </a:pPr>
            <a:r>
              <a:rPr lang="en-US" altLang="en-US" sz="14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Each element is 8 bytes, so v[1] is 8 bytes away from v[0]</a:t>
            </a:r>
          </a:p>
          <a:p>
            <a:pPr marL="0" indent="0">
              <a:lnSpc>
                <a:spcPct val="90000"/>
              </a:lnSpc>
            </a:pPr>
            <a:r>
              <a:rPr lang="en-US" altLang="en-US" sz="14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	v[k] is k*8 bytes away from v[0]</a:t>
            </a:r>
          </a:p>
          <a:p>
            <a:pPr marL="0" indent="0">
              <a:lnSpc>
                <a:spcPct val="90000"/>
              </a:lnSpc>
            </a:pPr>
            <a:r>
              <a:rPr lang="en-US" altLang="en-US" sz="14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		or address of v[k] = X0+ 8*X1</a:t>
            </a:r>
          </a:p>
          <a:p>
            <a:pPr marL="0" indent="0">
              <a:lnSpc>
                <a:spcPct val="90000"/>
              </a:lnSpc>
            </a:pPr>
            <a:endParaRPr lang="en-US" altLang="en-US" sz="1400" dirty="0">
              <a:latin typeface="Times" charset="0"/>
              <a:ea typeface="Times" charset="0"/>
              <a:cs typeface="Times" charset="0"/>
            </a:endParaRPr>
          </a:p>
          <a:p>
            <a:pPr marL="0" indent="0">
              <a:lnSpc>
                <a:spcPct val="90000"/>
              </a:lnSpc>
            </a:pPr>
            <a:endParaRPr lang="en-US" altLang="en-US" sz="1400" dirty="0">
              <a:latin typeface="Times" charset="0"/>
              <a:ea typeface="Times" charset="0"/>
              <a:cs typeface="Times" charset="0"/>
            </a:endParaRPr>
          </a:p>
          <a:p>
            <a:pPr marL="11113" indent="0">
              <a:lnSpc>
                <a:spcPct val="90000"/>
              </a:lnSpc>
              <a:tabLst>
                <a:tab pos="679450" algn="l"/>
                <a:tab pos="2562225" algn="l"/>
              </a:tabLst>
            </a:pPr>
            <a:r>
              <a:rPr lang="en-US" altLang="en-US" sz="1200" dirty="0">
                <a:latin typeface="Courier New" panose="02070309020205020404" pitchFamily="49" charset="0"/>
                <a:ea typeface="Times" charset="0"/>
                <a:cs typeface="Courier New" panose="02070309020205020404" pitchFamily="49" charset="0"/>
              </a:rPr>
              <a:t>Swap:	LSL X10, X1, 3	// multiply X1 by 8</a:t>
            </a:r>
          </a:p>
          <a:p>
            <a:pPr marL="11113" lvl="1" indent="0">
              <a:lnSpc>
                <a:spcPct val="90000"/>
              </a:lnSpc>
              <a:buNone/>
              <a:tabLst>
                <a:tab pos="679450" algn="l"/>
                <a:tab pos="2562225" algn="l"/>
              </a:tabLst>
            </a:pPr>
            <a:r>
              <a:rPr lang="en-US" altLang="en-US" sz="1200" dirty="0">
                <a:latin typeface="Courier New" panose="02070309020205020404" pitchFamily="49" charset="0"/>
                <a:ea typeface="Times" charset="0"/>
                <a:cs typeface="Courier New" panose="02070309020205020404" pitchFamily="49" charset="0"/>
              </a:rPr>
              <a:t>	ADD X10, X0, X10 	// address of v[k] in X10</a:t>
            </a:r>
          </a:p>
          <a:p>
            <a:pPr marL="11113" lvl="1" indent="0">
              <a:lnSpc>
                <a:spcPct val="90000"/>
              </a:lnSpc>
              <a:buNone/>
              <a:tabLst>
                <a:tab pos="679450" algn="l"/>
                <a:tab pos="2562225" algn="l"/>
              </a:tabLst>
            </a:pPr>
            <a:r>
              <a:rPr lang="en-US" altLang="en-US" sz="1200" dirty="0">
                <a:latin typeface="Courier New" panose="02070309020205020404" pitchFamily="49" charset="0"/>
                <a:ea typeface="Times" charset="0"/>
                <a:cs typeface="Courier New" panose="02070309020205020404" pitchFamily="49" charset="0"/>
              </a:rPr>
              <a:t>	LDUR X9, [X10,#0] 	// X9= v[k]</a:t>
            </a:r>
          </a:p>
          <a:p>
            <a:pPr marL="11113" lvl="1" indent="0">
              <a:lnSpc>
                <a:spcPct val="90000"/>
              </a:lnSpc>
              <a:buNone/>
              <a:tabLst>
                <a:tab pos="679450" algn="l"/>
                <a:tab pos="2562225" algn="l"/>
              </a:tabLst>
            </a:pPr>
            <a:r>
              <a:rPr lang="en-US" altLang="en-US" sz="1200" dirty="0">
                <a:latin typeface="Courier New" panose="02070309020205020404" pitchFamily="49" charset="0"/>
                <a:ea typeface="Times" charset="0"/>
                <a:cs typeface="Courier New" panose="02070309020205020404" pitchFamily="49" charset="0"/>
              </a:rPr>
              <a:t>	LDUR X11, [X10, #8]	// X11 = v[k+1]</a:t>
            </a:r>
          </a:p>
          <a:p>
            <a:pPr marL="11113" lvl="1" indent="0">
              <a:lnSpc>
                <a:spcPct val="90000"/>
              </a:lnSpc>
              <a:buNone/>
              <a:tabLst>
                <a:tab pos="679450" algn="l"/>
                <a:tab pos="2562225" algn="l"/>
              </a:tabLst>
            </a:pPr>
            <a:r>
              <a:rPr lang="en-US" altLang="en-US" sz="1200" dirty="0">
                <a:latin typeface="Courier New" panose="02070309020205020404" pitchFamily="49" charset="0"/>
                <a:ea typeface="Times" charset="0"/>
                <a:cs typeface="Courier New" panose="02070309020205020404" pitchFamily="49" charset="0"/>
              </a:rPr>
              <a:t>	STUR X11, [X10, #0]	// v[k] = X11= v[k+1]</a:t>
            </a:r>
          </a:p>
          <a:p>
            <a:pPr marL="11113" indent="0">
              <a:lnSpc>
                <a:spcPct val="90000"/>
              </a:lnSpc>
              <a:tabLst>
                <a:tab pos="679450" algn="l"/>
                <a:tab pos="2562225" algn="l"/>
              </a:tabLst>
            </a:pPr>
            <a:r>
              <a:rPr lang="en-US" altLang="en-US" sz="1200" dirty="0">
                <a:latin typeface="Courier New" panose="02070309020205020404" pitchFamily="49" charset="0"/>
                <a:ea typeface="Times" charset="0"/>
                <a:cs typeface="Courier New" panose="02070309020205020404" pitchFamily="49" charset="0"/>
              </a:rPr>
              <a:t>	STUR X9, [X10, #8]	// v[k+1] = X9 = v[k]</a:t>
            </a:r>
          </a:p>
          <a:p>
            <a:pPr marL="11113" indent="0">
              <a:lnSpc>
                <a:spcPct val="90000"/>
              </a:lnSpc>
              <a:tabLst>
                <a:tab pos="679450" algn="l"/>
                <a:tab pos="2562225" algn="l"/>
              </a:tabLst>
            </a:pPr>
            <a:r>
              <a:rPr lang="en-US" altLang="en-US" sz="1200" dirty="0">
                <a:latin typeface="Courier New" panose="02070309020205020404" pitchFamily="49" charset="0"/>
                <a:ea typeface="Times" charset="0"/>
                <a:cs typeface="Courier New" panose="02070309020205020404" pitchFamily="49" charset="0"/>
              </a:rPr>
              <a:t>	BR X30	// return		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F85E3D-7A0B-A637-FB9E-E8D4D7E95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of Code</a:t>
            </a:r>
          </a:p>
        </p:txBody>
      </p:sp>
      <p:pic>
        <p:nvPicPr>
          <p:cNvPr id="12" name="Picture 1">
            <a:extLst>
              <a:ext uri="{FF2B5EF4-FFF2-40B4-BE49-F238E27FC236}">
                <a16:creationId xmlns:a16="http://schemas.microsoft.com/office/drawing/2014/main" id="{215981BB-E406-9A40-8424-C93E17337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211479"/>
            <a:ext cx="3182505" cy="4937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2B2D39F-465A-F4CF-14AF-6B854F062C28}"/>
              </a:ext>
            </a:extLst>
          </p:cNvPr>
          <p:cNvSpPr txBox="1">
            <a:spLocks/>
          </p:cNvSpPr>
          <p:nvPr/>
        </p:nvSpPr>
        <p:spPr>
          <a:xfrm>
            <a:off x="1692275" y="6381750"/>
            <a:ext cx="7272338" cy="3587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77"/>
              <a:buChar char="n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1B7F1FBB-E0C1-B84F-8F8F-AF9D158219A3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AU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21606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Footer Placeholder 4">
            <a:extLst>
              <a:ext uri="{FF2B5EF4-FFF2-40B4-BE49-F238E27FC236}">
                <a16:creationId xmlns:a16="http://schemas.microsoft.com/office/drawing/2014/main" id="{94467736-6EF4-2408-50C1-D934DBC24F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20275F17-309A-8D4A-A6DF-66C9D5CC52B8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AU" altLang="en-US" sz="1400"/>
          </a:p>
        </p:txBody>
      </p:sp>
      <p:pic>
        <p:nvPicPr>
          <p:cNvPr id="24579" name="Picture 13" descr="f01-04-P374493">
            <a:extLst>
              <a:ext uri="{FF2B5EF4-FFF2-40B4-BE49-F238E27FC236}">
                <a16:creationId xmlns:a16="http://schemas.microsoft.com/office/drawing/2014/main" id="{2FEE60A5-1D3D-3263-15F1-933FE36B0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060575"/>
            <a:ext cx="3973513" cy="34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Rectangle 2">
            <a:extLst>
              <a:ext uri="{FF2B5EF4-FFF2-40B4-BE49-F238E27FC236}">
                <a16:creationId xmlns:a16="http://schemas.microsoft.com/office/drawing/2014/main" id="{7EB76043-2A29-78BA-589D-6FDE7A4D1D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Components of a Computer</a:t>
            </a:r>
            <a:endParaRPr lang="en-AU" altLang="en-US"/>
          </a:p>
        </p:txBody>
      </p:sp>
      <p:sp>
        <p:nvSpPr>
          <p:cNvPr id="24581" name="Rectangle 7">
            <a:extLst>
              <a:ext uri="{FF2B5EF4-FFF2-40B4-BE49-F238E27FC236}">
                <a16:creationId xmlns:a16="http://schemas.microsoft.com/office/drawing/2014/main" id="{5638FCA1-A170-08AD-95FD-BDE803DD64D5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356100" y="1125538"/>
            <a:ext cx="4598988" cy="5111750"/>
          </a:xfrm>
        </p:spPr>
        <p:txBody>
          <a:bodyPr/>
          <a:lstStyle/>
          <a:p>
            <a:pPr eaLnBrk="1" hangingPunct="1"/>
            <a:r>
              <a:rPr lang="en-US" altLang="en-US" sz="2800"/>
              <a:t>Same components for</a:t>
            </a:r>
            <a:br>
              <a:rPr lang="en-US" altLang="en-US" sz="2800"/>
            </a:br>
            <a:r>
              <a:rPr lang="en-US" altLang="en-US" sz="2800"/>
              <a:t>all kinds of computer</a:t>
            </a:r>
          </a:p>
          <a:p>
            <a:pPr lvl="1" eaLnBrk="1" hangingPunct="1"/>
            <a:r>
              <a:rPr lang="en-US" altLang="en-US" sz="2400"/>
              <a:t>Desktop, server,</a:t>
            </a:r>
            <a:br>
              <a:rPr lang="en-US" altLang="en-US" sz="2400"/>
            </a:br>
            <a:r>
              <a:rPr lang="en-US" altLang="en-US" sz="2400"/>
              <a:t>embedded</a:t>
            </a:r>
          </a:p>
          <a:p>
            <a:pPr eaLnBrk="1" hangingPunct="1"/>
            <a:r>
              <a:rPr lang="en-US" altLang="en-US" sz="2800"/>
              <a:t>Input/output includes</a:t>
            </a:r>
          </a:p>
          <a:p>
            <a:pPr lvl="1" eaLnBrk="1" hangingPunct="1"/>
            <a:r>
              <a:rPr lang="en-US" altLang="en-US" sz="2400"/>
              <a:t>User-interface devices</a:t>
            </a:r>
          </a:p>
          <a:p>
            <a:pPr lvl="2" eaLnBrk="1" hangingPunct="1"/>
            <a:r>
              <a:rPr lang="en-US" altLang="en-US" sz="2000"/>
              <a:t>Display, keyboard, mouse</a:t>
            </a:r>
          </a:p>
          <a:p>
            <a:pPr lvl="1" eaLnBrk="1" hangingPunct="1"/>
            <a:r>
              <a:rPr lang="en-US" altLang="en-US" sz="2400"/>
              <a:t>Storage devices</a:t>
            </a:r>
          </a:p>
          <a:p>
            <a:pPr lvl="2" eaLnBrk="1" hangingPunct="1"/>
            <a:r>
              <a:rPr lang="en-US" altLang="en-US" sz="2000"/>
              <a:t>Hard disk, CD/DVD, flash</a:t>
            </a:r>
          </a:p>
          <a:p>
            <a:pPr lvl="1" eaLnBrk="1" hangingPunct="1"/>
            <a:r>
              <a:rPr lang="en-US" altLang="en-US" sz="2400"/>
              <a:t>Network adapters</a:t>
            </a:r>
          </a:p>
          <a:p>
            <a:pPr lvl="2" eaLnBrk="1" hangingPunct="1"/>
            <a:r>
              <a:rPr lang="en-US" altLang="en-US" sz="2000"/>
              <a:t>For communicating with other computers</a:t>
            </a:r>
            <a:endParaRPr lang="en-AU" altLang="en-US" sz="2000"/>
          </a:p>
        </p:txBody>
      </p:sp>
      <p:sp>
        <p:nvSpPr>
          <p:cNvPr id="24582" name="Text Box 9">
            <a:extLst>
              <a:ext uri="{FF2B5EF4-FFF2-40B4-BE49-F238E27FC236}">
                <a16:creationId xmlns:a16="http://schemas.microsoft.com/office/drawing/2014/main" id="{0C402F50-9A4F-F82A-6FC0-5099AE09A7E3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708106" y="1064419"/>
            <a:ext cx="2505075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§1.4 Under the Covers</a:t>
            </a:r>
          </a:p>
        </p:txBody>
      </p:sp>
      <p:sp>
        <p:nvSpPr>
          <p:cNvPr id="24583" name="Text Box 11">
            <a:extLst>
              <a:ext uri="{FF2B5EF4-FFF2-40B4-BE49-F238E27FC236}">
                <a16:creationId xmlns:a16="http://schemas.microsoft.com/office/drawing/2014/main" id="{4A08D400-0935-2B70-8B32-03DBFC4F7B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1258888"/>
            <a:ext cx="282575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chemeClr val="folHlink"/>
                </a:solidFill>
                <a:latin typeface="Arial Black" panose="020B0604020202020204" pitchFamily="34" charset="0"/>
              </a:rPr>
              <a:t>The BIG Picture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B44678-099A-E253-EEFC-5005912082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794510"/>
            <a:ext cx="8229600" cy="391517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</a:rPr>
              <a:t>Instructor:		Gary James, (</a:t>
            </a:r>
            <a:r>
              <a:rPr lang="en-US" dirty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  <a:hlinkClick r:id="rId3"/>
              </a:rPr>
              <a:t>gary.jamesi@unt.edu)</a:t>
            </a:r>
            <a:r>
              <a:rPr lang="en-US" dirty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</a:rPr>
              <a:t> </a:t>
            </a:r>
          </a:p>
          <a:p>
            <a:r>
              <a:rPr lang="en-US" dirty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</a:rPr>
              <a:t>			</a:t>
            </a:r>
            <a:r>
              <a:rPr lang="en-US" i="1" dirty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</a:rPr>
              <a:t>	Office Hours: scheduled</a:t>
            </a:r>
          </a:p>
          <a:p>
            <a:endParaRPr lang="en-US" dirty="0">
              <a:solidFill>
                <a:srgbClr val="002060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</a:rPr>
              <a:t>TA:		TBD</a:t>
            </a:r>
          </a:p>
          <a:p>
            <a:r>
              <a:rPr lang="en-US" dirty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</a:rPr>
              <a:t>			 </a:t>
            </a:r>
            <a:r>
              <a:rPr lang="en-US" dirty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  <a:hlinkClick r:id="rId4"/>
              </a:rPr>
              <a:t>(@my.unt.edu</a:t>
            </a:r>
            <a:r>
              <a:rPr lang="en-US" dirty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</a:rPr>
              <a:t>)</a:t>
            </a:r>
          </a:p>
          <a:p>
            <a:r>
              <a:rPr lang="en-US" dirty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</a:rPr>
              <a:t>			</a:t>
            </a:r>
            <a:r>
              <a:rPr lang="en-US" i="1" dirty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</a:rPr>
              <a:t>Office Hours: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F77B41B-4A18-FF1D-10AE-B27F295FB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CSCE 2610: Assembly Language and</a:t>
            </a:r>
            <a:br>
              <a:rPr lang="en-US" sz="2000" b="1" dirty="0">
                <a:latin typeface="Times" charset="0"/>
                <a:ea typeface="Times" charset="0"/>
                <a:cs typeface="Times" charset="0"/>
              </a:rPr>
            </a:b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Computer Organization</a:t>
            </a:r>
            <a:br>
              <a:rPr lang="en-US" sz="2000" b="1" dirty="0">
                <a:latin typeface="Times" charset="0"/>
                <a:ea typeface="Times" charset="0"/>
                <a:cs typeface="Times" charset="0"/>
              </a:rPr>
            </a:br>
            <a:r>
              <a:rPr lang="en-US" altLang="en-US" sz="1800" b="1" dirty="0">
                <a:latin typeface="Times" charset="0"/>
                <a:ea typeface="Times" charset="0"/>
                <a:cs typeface="Times" charset="0"/>
              </a:rPr>
              <a:t>The Hardware and Software Interface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78192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oter Placeholder 4">
            <a:extLst>
              <a:ext uri="{FF2B5EF4-FFF2-40B4-BE49-F238E27FC236}">
                <a16:creationId xmlns:a16="http://schemas.microsoft.com/office/drawing/2014/main" id="{085D785D-0D81-E1C3-AA1A-CF0593676F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A31E0717-EFEE-E340-9E74-1263ADB30D76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AU" altLang="en-US" sz="1400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4000B65B-5755-68EB-2E2B-255A606E48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Touchscreen</a:t>
            </a:r>
          </a:p>
        </p:txBody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22D5F2E0-CF9E-1541-110D-967A1F06B54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125538"/>
            <a:ext cx="4057650" cy="5111750"/>
          </a:xfrm>
        </p:spPr>
        <p:txBody>
          <a:bodyPr/>
          <a:lstStyle/>
          <a:p>
            <a:pPr eaLnBrk="1" hangingPunct="1"/>
            <a:r>
              <a:rPr lang="en-US" altLang="en-US" sz="2800"/>
              <a:t>PostPC device</a:t>
            </a:r>
          </a:p>
          <a:p>
            <a:pPr eaLnBrk="1" hangingPunct="1"/>
            <a:r>
              <a:rPr lang="en-US" altLang="en-US" sz="2800"/>
              <a:t>Supersedes keyboard and mouse</a:t>
            </a:r>
          </a:p>
          <a:p>
            <a:pPr eaLnBrk="1" hangingPunct="1"/>
            <a:r>
              <a:rPr lang="en-US" altLang="en-US" sz="2800"/>
              <a:t>Resistive and Capacitive types</a:t>
            </a:r>
          </a:p>
          <a:p>
            <a:pPr lvl="1" eaLnBrk="1" hangingPunct="1"/>
            <a:r>
              <a:rPr lang="en-US" altLang="en-US" sz="2400"/>
              <a:t>Most tablets, smart phones use capacitive</a:t>
            </a:r>
          </a:p>
          <a:p>
            <a:pPr lvl="1" eaLnBrk="1" hangingPunct="1"/>
            <a:r>
              <a:rPr lang="en-GB" altLang="en-US" sz="2400"/>
              <a:t>Capacitive allows multiple touches simultaneously</a:t>
            </a:r>
            <a:endParaRPr lang="en-US" altLang="en-US" sz="2400"/>
          </a:p>
          <a:p>
            <a:pPr lvl="1" eaLnBrk="1" hangingPunct="1"/>
            <a:endParaRPr lang="en-US" altLang="en-US" sz="2400"/>
          </a:p>
        </p:txBody>
      </p:sp>
      <p:pic>
        <p:nvPicPr>
          <p:cNvPr id="26629" name="Picture 14" descr="http://wrtassoc.com/wp-content/uploads/2010/01/iPad-w-hands.jpg">
            <a:extLst>
              <a:ext uri="{FF2B5EF4-FFF2-40B4-BE49-F238E27FC236}">
                <a16:creationId xmlns:a16="http://schemas.microsoft.com/office/drawing/2014/main" id="{E8F55482-DBF9-546E-63F7-F1A15C28C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1844675"/>
            <a:ext cx="3362325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oter Placeholder 3">
            <a:extLst>
              <a:ext uri="{FF2B5EF4-FFF2-40B4-BE49-F238E27FC236}">
                <a16:creationId xmlns:a16="http://schemas.microsoft.com/office/drawing/2014/main" id="{5354F890-BA13-D9B3-99AA-65435E82B4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3D03FA1D-6E4D-6E43-A52C-4E614A56503A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AU" altLang="en-US" sz="1400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948F8A7E-7FA5-03E2-75F2-7CA4A3BE02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pPr eaLnBrk="1" hangingPunct="1"/>
            <a:r>
              <a:rPr lang="en-US" altLang="en-US"/>
              <a:t>Through the Looking Glass</a:t>
            </a:r>
          </a:p>
        </p:txBody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B532B4AF-C63D-AFE9-DE8A-692C2D8B70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727200"/>
          </a:xfrm>
        </p:spPr>
        <p:txBody>
          <a:bodyPr/>
          <a:lstStyle/>
          <a:p>
            <a:pPr eaLnBrk="1" hangingPunct="1"/>
            <a:r>
              <a:rPr lang="en-US" altLang="en-US"/>
              <a:t>LCD screen: picture elements (pixels)</a:t>
            </a:r>
          </a:p>
          <a:p>
            <a:pPr lvl="1" eaLnBrk="1" hangingPunct="1"/>
            <a:r>
              <a:rPr lang="en-US" altLang="en-US"/>
              <a:t>Mirrors content of frame buffer memory</a:t>
            </a:r>
          </a:p>
        </p:txBody>
      </p:sp>
      <p:pic>
        <p:nvPicPr>
          <p:cNvPr id="28677" name="Picture 6" descr="f01-06-P374493">
            <a:extLst>
              <a:ext uri="{FF2B5EF4-FFF2-40B4-BE49-F238E27FC236}">
                <a16:creationId xmlns:a16="http://schemas.microsoft.com/office/drawing/2014/main" id="{8F753E95-DD02-9161-F932-9E765BA87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636838"/>
            <a:ext cx="6248400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oter Placeholder 2">
            <a:extLst>
              <a:ext uri="{FF2B5EF4-FFF2-40B4-BE49-F238E27FC236}">
                <a16:creationId xmlns:a16="http://schemas.microsoft.com/office/drawing/2014/main" id="{F5F0B665-7E0F-3EE8-95D7-D60FD9221C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375F2A8A-4F4D-C64E-BC8B-62C7C7EDA87D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AU" altLang="en-US" sz="1400"/>
          </a:p>
        </p:txBody>
      </p:sp>
      <p:sp>
        <p:nvSpPr>
          <p:cNvPr id="30723" name="Rectangle 4">
            <a:extLst>
              <a:ext uri="{FF2B5EF4-FFF2-40B4-BE49-F238E27FC236}">
                <a16:creationId xmlns:a16="http://schemas.microsoft.com/office/drawing/2014/main" id="{783F95DB-19C2-7C3D-3BF2-3C443565DC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Opening the Box</a:t>
            </a:r>
            <a:endParaRPr lang="en-AU" altLang="en-US"/>
          </a:p>
        </p:txBody>
      </p:sp>
      <p:pic>
        <p:nvPicPr>
          <p:cNvPr id="30724" name="Picture 7">
            <a:extLst>
              <a:ext uri="{FF2B5EF4-FFF2-40B4-BE49-F238E27FC236}">
                <a16:creationId xmlns:a16="http://schemas.microsoft.com/office/drawing/2014/main" id="{D039EDEB-4131-5CFD-299B-0B8902023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136650"/>
            <a:ext cx="4173537" cy="35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8">
            <a:extLst>
              <a:ext uri="{FF2B5EF4-FFF2-40B4-BE49-F238E27FC236}">
                <a16:creationId xmlns:a16="http://schemas.microsoft.com/office/drawing/2014/main" id="{C7B48C17-F10D-3DF0-6FD1-8014E5ECE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4437063"/>
            <a:ext cx="6480175" cy="195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TextBox 1">
            <a:extLst>
              <a:ext uri="{FF2B5EF4-FFF2-40B4-BE49-F238E27FC236}">
                <a16:creationId xmlns:a16="http://schemas.microsoft.com/office/drawing/2014/main" id="{D0245FBE-3569-9D7A-965D-878541D800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6825" y="1241425"/>
            <a:ext cx="3959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Capacitive multitouch LCD screen</a:t>
            </a:r>
          </a:p>
        </p:txBody>
      </p:sp>
      <p:cxnSp>
        <p:nvCxnSpPr>
          <p:cNvPr id="30727" name="Straight Arrow Connector 3">
            <a:extLst>
              <a:ext uri="{FF2B5EF4-FFF2-40B4-BE49-F238E27FC236}">
                <a16:creationId xmlns:a16="http://schemas.microsoft.com/office/drawing/2014/main" id="{0CA116F2-FAB5-1534-CD02-1CCFECB734F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987675" y="1425575"/>
            <a:ext cx="1944688" cy="3476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728" name="TextBox 11">
            <a:extLst>
              <a:ext uri="{FF2B5EF4-FFF2-40B4-BE49-F238E27FC236}">
                <a16:creationId xmlns:a16="http://schemas.microsoft.com/office/drawing/2014/main" id="{23201E3A-4400-40DD-96BC-5D7FFAD71E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4138" y="1746250"/>
            <a:ext cx="39608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3.8 V, 25 Watt-hour battery</a:t>
            </a:r>
          </a:p>
        </p:txBody>
      </p:sp>
      <p:cxnSp>
        <p:nvCxnSpPr>
          <p:cNvPr id="30729" name="Straight Arrow Connector 12">
            <a:extLst>
              <a:ext uri="{FF2B5EF4-FFF2-40B4-BE49-F238E27FC236}">
                <a16:creationId xmlns:a16="http://schemas.microsoft.com/office/drawing/2014/main" id="{A6D24682-E681-A763-C8E9-44320AC13501}"/>
              </a:ext>
            </a:extLst>
          </p:cNvPr>
          <p:cNvCxnSpPr>
            <a:cxnSpLocks noChangeShapeType="1"/>
            <a:stCxn id="30728" idx="1"/>
          </p:cNvCxnSpPr>
          <p:nvPr/>
        </p:nvCxnSpPr>
        <p:spPr bwMode="auto">
          <a:xfrm flipH="1">
            <a:off x="4500563" y="1931988"/>
            <a:ext cx="663575" cy="5603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730" name="TextBox 15">
            <a:extLst>
              <a:ext uri="{FF2B5EF4-FFF2-40B4-BE49-F238E27FC236}">
                <a16:creationId xmlns:a16="http://schemas.microsoft.com/office/drawing/2014/main" id="{39E5AD56-9FB7-3B4F-7301-76F99B918E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1713" y="2565400"/>
            <a:ext cx="21256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Computer board</a:t>
            </a:r>
          </a:p>
        </p:txBody>
      </p:sp>
      <p:cxnSp>
        <p:nvCxnSpPr>
          <p:cNvPr id="30731" name="Straight Arrow Connector 16">
            <a:extLst>
              <a:ext uri="{FF2B5EF4-FFF2-40B4-BE49-F238E27FC236}">
                <a16:creationId xmlns:a16="http://schemas.microsoft.com/office/drawing/2014/main" id="{637A1E56-B2BF-BFBA-2EDC-2EDADD548B0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698750" y="2751138"/>
            <a:ext cx="3313113" cy="11826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32" name="Straight Arrow Connector 19">
            <a:extLst>
              <a:ext uri="{FF2B5EF4-FFF2-40B4-BE49-F238E27FC236}">
                <a16:creationId xmlns:a16="http://schemas.microsoft.com/office/drawing/2014/main" id="{DA8ED6CF-AFF2-CE75-47F7-963D9DA3AC17}"/>
              </a:ext>
            </a:extLst>
          </p:cNvPr>
          <p:cNvCxnSpPr>
            <a:cxnSpLocks noChangeShapeType="1"/>
            <a:stCxn id="30730" idx="2"/>
          </p:cNvCxnSpPr>
          <p:nvPr/>
        </p:nvCxnSpPr>
        <p:spPr bwMode="auto">
          <a:xfrm flipH="1">
            <a:off x="6227763" y="2935288"/>
            <a:ext cx="917575" cy="15017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oter Placeholder 3">
            <a:extLst>
              <a:ext uri="{FF2B5EF4-FFF2-40B4-BE49-F238E27FC236}">
                <a16:creationId xmlns:a16="http://schemas.microsoft.com/office/drawing/2014/main" id="{1E9CDEE2-6219-C4F0-9FA7-FADDF9615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EC8A4E3D-645F-0247-86E8-EFE284F5D31C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AU" altLang="en-US" sz="14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12B0C111-9DDC-BA08-0EF9-CF3C9F3AE9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pPr eaLnBrk="1" hangingPunct="1"/>
            <a:r>
              <a:rPr lang="en-US" altLang="en-US"/>
              <a:t>Inside the Processor (CPU)</a:t>
            </a:r>
          </a:p>
        </p:txBody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21A11B0F-E77A-E3A7-EEE9-B1BF53ED85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Datapath: performs operations on data</a:t>
            </a:r>
          </a:p>
          <a:p>
            <a:pPr lvl="1" eaLnBrk="1" hangingPunct="1"/>
            <a:r>
              <a:rPr lang="en-US" altLang="en-US" dirty="0"/>
              <a:t>Arithmetic Logic Unit, Registers,…</a:t>
            </a:r>
          </a:p>
          <a:p>
            <a:pPr eaLnBrk="1" hangingPunct="1"/>
            <a:r>
              <a:rPr lang="en-US" altLang="en-US" dirty="0"/>
              <a:t>Control: sequences datapath, memory, ...</a:t>
            </a:r>
          </a:p>
          <a:p>
            <a:pPr lvl="1" eaLnBrk="1" hangingPunct="1"/>
            <a:r>
              <a:rPr lang="en-US" altLang="en-US" dirty="0"/>
              <a:t>Active hardware unit, which communication paths are used and when </a:t>
            </a:r>
          </a:p>
          <a:p>
            <a:pPr lvl="1" eaLnBrk="1" hangingPunct="1"/>
            <a:r>
              <a:rPr lang="en-US" altLang="en-US" dirty="0"/>
              <a:t>FPU vs GPU vs ALU</a:t>
            </a:r>
          </a:p>
          <a:p>
            <a:pPr eaLnBrk="1" hangingPunct="1"/>
            <a:r>
              <a:rPr lang="en-US" altLang="en-US" dirty="0"/>
              <a:t>Cache memory</a:t>
            </a:r>
          </a:p>
          <a:p>
            <a:pPr lvl="1" eaLnBrk="1" hangingPunct="1"/>
            <a:r>
              <a:rPr lang="en-US" altLang="en-US" dirty="0"/>
              <a:t>Small fast SRAM memory for immediate access to data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Footer Placeholder 3">
            <a:extLst>
              <a:ext uri="{FF2B5EF4-FFF2-40B4-BE49-F238E27FC236}">
                <a16:creationId xmlns:a16="http://schemas.microsoft.com/office/drawing/2014/main" id="{1DCE5130-44FD-0856-CF97-18DDFAABA2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AAAF3F82-819C-264F-932C-281E62D472CF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AU" altLang="en-US" sz="1400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D0E27A20-1F69-E10E-DFC4-4BA1B5B16D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pPr eaLnBrk="1" hangingPunct="1"/>
            <a:r>
              <a:rPr lang="en-US" altLang="en-US"/>
              <a:t>Inside the Processor</a:t>
            </a:r>
            <a:endParaRPr lang="en-AU" altLang="en-US"/>
          </a:p>
        </p:txBody>
      </p:sp>
      <p:sp>
        <p:nvSpPr>
          <p:cNvPr id="34820" name="Rectangle 19">
            <a:extLst>
              <a:ext uri="{FF2B5EF4-FFF2-40B4-BE49-F238E27FC236}">
                <a16:creationId xmlns:a16="http://schemas.microsoft.com/office/drawing/2014/main" id="{EF45E940-DDA5-A4E0-B6EB-EE6AE4E2E3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719137"/>
          </a:xfrm>
        </p:spPr>
        <p:txBody>
          <a:bodyPr/>
          <a:lstStyle/>
          <a:p>
            <a:pPr eaLnBrk="1" hangingPunct="1"/>
            <a:r>
              <a:rPr lang="en-US" altLang="en-US"/>
              <a:t>Apple A5</a:t>
            </a:r>
          </a:p>
        </p:txBody>
      </p:sp>
      <p:pic>
        <p:nvPicPr>
          <p:cNvPr id="34821" name="Picture 6">
            <a:extLst>
              <a:ext uri="{FF2B5EF4-FFF2-40B4-BE49-F238E27FC236}">
                <a16:creationId xmlns:a16="http://schemas.microsoft.com/office/drawing/2014/main" id="{8306EBA0-EB76-F96C-AD5C-9F073EE3B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1773238"/>
            <a:ext cx="3833812" cy="461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Footer Placeholder 3">
            <a:extLst>
              <a:ext uri="{FF2B5EF4-FFF2-40B4-BE49-F238E27FC236}">
                <a16:creationId xmlns:a16="http://schemas.microsoft.com/office/drawing/2014/main" id="{922FEBE2-FAAC-3355-E4B0-96BA8BC0F3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C1A82779-93C9-3240-81AE-D87C41DB56B0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AU" altLang="en-US" sz="1400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328BAEA5-1A22-B93F-B34C-B468332301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pPr eaLnBrk="1" hangingPunct="1"/>
            <a:r>
              <a:rPr lang="en-US" altLang="en-US"/>
              <a:t>Abstractions</a:t>
            </a:r>
          </a:p>
        </p:txBody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2AC1B282-CDDA-55CA-A45D-564347271A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700213"/>
            <a:ext cx="8270875" cy="4537075"/>
          </a:xfrm>
        </p:spPr>
        <p:txBody>
          <a:bodyPr/>
          <a:lstStyle/>
          <a:p>
            <a:pPr eaLnBrk="1" hangingPunct="1"/>
            <a:r>
              <a:rPr lang="en-US" altLang="en-US" dirty="0"/>
              <a:t>Abstraction helps us deal with complexity</a:t>
            </a:r>
          </a:p>
          <a:p>
            <a:pPr lvl="1" eaLnBrk="1" hangingPunct="1"/>
            <a:r>
              <a:rPr lang="en-US" altLang="en-US" dirty="0"/>
              <a:t>Hide lower-level detail</a:t>
            </a:r>
          </a:p>
          <a:p>
            <a:pPr eaLnBrk="1" hangingPunct="1"/>
            <a:r>
              <a:rPr lang="en-US" altLang="en-US" dirty="0"/>
              <a:t>Instruction set architecture (ISA)</a:t>
            </a:r>
          </a:p>
          <a:p>
            <a:pPr lvl="1" eaLnBrk="1" hangingPunct="1"/>
            <a:r>
              <a:rPr lang="en-US" altLang="en-US" dirty="0"/>
              <a:t>The hardware/software interface</a:t>
            </a:r>
          </a:p>
          <a:p>
            <a:pPr eaLnBrk="1" hangingPunct="1"/>
            <a:r>
              <a:rPr lang="en-US" altLang="en-US" dirty="0"/>
              <a:t>Application binary interface</a:t>
            </a:r>
          </a:p>
          <a:p>
            <a:pPr lvl="1" eaLnBrk="1" hangingPunct="1"/>
            <a:r>
              <a:rPr lang="en-US" altLang="en-US" dirty="0"/>
              <a:t>The ISA plus system software interface</a:t>
            </a:r>
          </a:p>
          <a:p>
            <a:pPr eaLnBrk="1" hangingPunct="1"/>
            <a:r>
              <a:rPr lang="en-US" altLang="en-US" dirty="0"/>
              <a:t>Implementation</a:t>
            </a:r>
          </a:p>
          <a:p>
            <a:pPr lvl="1" eaLnBrk="1" hangingPunct="1"/>
            <a:r>
              <a:rPr lang="en-US" altLang="en-US" dirty="0"/>
              <a:t>The details underlying and interface</a:t>
            </a:r>
          </a:p>
        </p:txBody>
      </p:sp>
      <p:sp>
        <p:nvSpPr>
          <p:cNvPr id="36869" name="Text Box 5">
            <a:extLst>
              <a:ext uri="{FF2B5EF4-FFF2-40B4-BE49-F238E27FC236}">
                <a16:creationId xmlns:a16="http://schemas.microsoft.com/office/drawing/2014/main" id="{DE391497-3003-2B14-20BD-4E0ED2E3D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1187450"/>
            <a:ext cx="282575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chemeClr val="folHlink"/>
                </a:solidFill>
                <a:latin typeface="Arial Black" panose="020B0604020202020204" pitchFamily="34" charset="0"/>
              </a:rPr>
              <a:t>The BIG Picture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Footer Placeholder 4">
            <a:extLst>
              <a:ext uri="{FF2B5EF4-FFF2-40B4-BE49-F238E27FC236}">
                <a16:creationId xmlns:a16="http://schemas.microsoft.com/office/drawing/2014/main" id="{BD77A597-1533-9BB3-2175-0C0AB86DDC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D9198A31-C3E4-DB40-8FBE-B9ADC45F0437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AU" altLang="en-US" sz="1400"/>
          </a:p>
        </p:txBody>
      </p:sp>
      <p:pic>
        <p:nvPicPr>
          <p:cNvPr id="38915" name="Picture 11" descr="flash-cards">
            <a:extLst>
              <a:ext uri="{FF2B5EF4-FFF2-40B4-BE49-F238E27FC236}">
                <a16:creationId xmlns:a16="http://schemas.microsoft.com/office/drawing/2014/main" id="{9CC6ED43-EC02-8FE8-E54B-9421448C0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425" y="1196975"/>
            <a:ext cx="2695575" cy="203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6" name="Rectangle 2">
            <a:extLst>
              <a:ext uri="{FF2B5EF4-FFF2-40B4-BE49-F238E27FC236}">
                <a16:creationId xmlns:a16="http://schemas.microsoft.com/office/drawing/2014/main" id="{53A11333-1F11-877A-659F-89617E6891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 Safe Place for Data</a:t>
            </a:r>
          </a:p>
        </p:txBody>
      </p:sp>
      <p:sp>
        <p:nvSpPr>
          <p:cNvPr id="38917" name="Rectangle 3">
            <a:extLst>
              <a:ext uri="{FF2B5EF4-FFF2-40B4-BE49-F238E27FC236}">
                <a16:creationId xmlns:a16="http://schemas.microsoft.com/office/drawing/2014/main" id="{D89498D0-1E2E-5D2C-A5A3-BBB88EB4212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Volatile main memory</a:t>
            </a:r>
          </a:p>
          <a:p>
            <a:pPr lvl="1" eaLnBrk="1" hangingPunct="1"/>
            <a:r>
              <a:rPr lang="en-US" altLang="en-US" sz="2000"/>
              <a:t>Loses instructions and data when power off</a:t>
            </a:r>
          </a:p>
          <a:p>
            <a:pPr eaLnBrk="1" hangingPunct="1"/>
            <a:r>
              <a:rPr lang="en-US" altLang="en-US" sz="2400"/>
              <a:t>Non-volatile secondary memory</a:t>
            </a:r>
          </a:p>
          <a:p>
            <a:pPr lvl="1" eaLnBrk="1" hangingPunct="1"/>
            <a:r>
              <a:rPr lang="en-US" altLang="en-US" sz="2000"/>
              <a:t>Magnetic disk</a:t>
            </a:r>
          </a:p>
          <a:p>
            <a:pPr lvl="1" eaLnBrk="1" hangingPunct="1"/>
            <a:r>
              <a:rPr lang="en-US" altLang="en-US" sz="2000"/>
              <a:t>Flash memory</a:t>
            </a:r>
          </a:p>
          <a:p>
            <a:pPr lvl="1" eaLnBrk="1" hangingPunct="1"/>
            <a:r>
              <a:rPr lang="en-US" altLang="en-US" sz="2000"/>
              <a:t>Optical disk (CDROM, DVD)</a:t>
            </a:r>
          </a:p>
        </p:txBody>
      </p:sp>
      <p:pic>
        <p:nvPicPr>
          <p:cNvPr id="38918" name="Picture 9" descr="hard-disk-drive">
            <a:extLst>
              <a:ext uri="{FF2B5EF4-FFF2-40B4-BE49-F238E27FC236}">
                <a16:creationId xmlns:a16="http://schemas.microsoft.com/office/drawing/2014/main" id="{DFD3A0B1-E223-C19D-8AA5-846D762A9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3716338"/>
            <a:ext cx="4537075" cy="255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9" name="Picture 10" descr="flash-memory-exploded">
            <a:extLst>
              <a:ext uri="{FF2B5EF4-FFF2-40B4-BE49-F238E27FC236}">
                <a16:creationId xmlns:a16="http://schemas.microsoft.com/office/drawing/2014/main" id="{FF5FCADF-2E65-239E-63F1-A8F388593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3141663"/>
            <a:ext cx="1828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0" name="Picture 12" descr="dvd-drive">
            <a:extLst>
              <a:ext uri="{FF2B5EF4-FFF2-40B4-BE49-F238E27FC236}">
                <a16:creationId xmlns:a16="http://schemas.microsoft.com/office/drawing/2014/main" id="{403F8E4A-04B2-899E-12A4-DEA444B15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4797425"/>
            <a:ext cx="2454275" cy="145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Footer Placeholder 3">
            <a:extLst>
              <a:ext uri="{FF2B5EF4-FFF2-40B4-BE49-F238E27FC236}">
                <a16:creationId xmlns:a16="http://schemas.microsoft.com/office/drawing/2014/main" id="{4657CAA5-43C5-092E-DB0D-B2F91FC0FF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6153BE17-5FE5-D241-9D7F-B89E77DA169D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AU" altLang="en-US" sz="1400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AD6D2972-DA62-4F05-87D6-C1D0F90492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pPr eaLnBrk="1" hangingPunct="1"/>
            <a:r>
              <a:rPr lang="en-US" altLang="en-US"/>
              <a:t>Networks</a:t>
            </a:r>
          </a:p>
        </p:txBody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7D2B1539-374F-4E0B-B135-6B45239BE8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879725"/>
          </a:xfrm>
        </p:spPr>
        <p:txBody>
          <a:bodyPr/>
          <a:lstStyle/>
          <a:p>
            <a:pPr eaLnBrk="1" hangingPunct="1"/>
            <a:r>
              <a:rPr lang="en-US" altLang="en-US"/>
              <a:t>Communication, resource sharing, nonlocal access</a:t>
            </a:r>
          </a:p>
          <a:p>
            <a:pPr eaLnBrk="1" hangingPunct="1"/>
            <a:r>
              <a:rPr lang="en-US" altLang="en-US"/>
              <a:t>Local area network (LAN): Ethernet</a:t>
            </a:r>
          </a:p>
          <a:p>
            <a:pPr eaLnBrk="1" hangingPunct="1"/>
            <a:r>
              <a:rPr lang="en-US" altLang="en-US"/>
              <a:t>Wide area network (WAN): the Internet</a:t>
            </a:r>
          </a:p>
          <a:p>
            <a:pPr eaLnBrk="1" hangingPunct="1"/>
            <a:r>
              <a:rPr lang="en-US" altLang="en-US"/>
              <a:t>Wireless network: WiFi, Bluetooth</a:t>
            </a:r>
          </a:p>
        </p:txBody>
      </p:sp>
      <p:pic>
        <p:nvPicPr>
          <p:cNvPr id="40965" name="Picture 6" descr="ethernet-cables">
            <a:extLst>
              <a:ext uri="{FF2B5EF4-FFF2-40B4-BE49-F238E27FC236}">
                <a16:creationId xmlns:a16="http://schemas.microsoft.com/office/drawing/2014/main" id="{F2DE429C-7E27-BB9F-2DE0-7B5E99052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4365625"/>
            <a:ext cx="2289175" cy="171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6" name="Picture 8" descr="wireless-router">
            <a:extLst>
              <a:ext uri="{FF2B5EF4-FFF2-40B4-BE49-F238E27FC236}">
                <a16:creationId xmlns:a16="http://schemas.microsoft.com/office/drawing/2014/main" id="{C1946A4C-F76C-687C-12FF-BC1EFC20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860800"/>
            <a:ext cx="2524125" cy="25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Footer Placeholder 3">
            <a:extLst>
              <a:ext uri="{FF2B5EF4-FFF2-40B4-BE49-F238E27FC236}">
                <a16:creationId xmlns:a16="http://schemas.microsoft.com/office/drawing/2014/main" id="{21B57124-9035-2159-2325-8D7773CDE4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BD0EBAEA-367F-B74C-8FC3-52C00687848D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AU" altLang="en-US" sz="1400"/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6A9364ED-CE89-2D90-FE33-A1AA39E123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pPr eaLnBrk="1" hangingPunct="1"/>
            <a:r>
              <a:rPr lang="en-US" altLang="en-US"/>
              <a:t>Technology Trends</a:t>
            </a:r>
          </a:p>
        </p:txBody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42023DF3-521F-B9A4-3543-02BC6F0277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3311525" cy="2735262"/>
          </a:xfrm>
        </p:spPr>
        <p:txBody>
          <a:bodyPr/>
          <a:lstStyle/>
          <a:p>
            <a:pPr eaLnBrk="1" hangingPunct="1"/>
            <a:r>
              <a:rPr lang="en-AU" altLang="en-US" sz="2400"/>
              <a:t>Electronics technology continues to evolve</a:t>
            </a:r>
          </a:p>
          <a:p>
            <a:pPr lvl="1" eaLnBrk="1" hangingPunct="1"/>
            <a:r>
              <a:rPr lang="en-AU" altLang="en-US" sz="2000"/>
              <a:t>Increased capacity and performance</a:t>
            </a:r>
          </a:p>
          <a:p>
            <a:pPr lvl="1" eaLnBrk="1" hangingPunct="1"/>
            <a:r>
              <a:rPr lang="en-AU" altLang="en-US" sz="2000"/>
              <a:t>Reduced cost</a:t>
            </a:r>
          </a:p>
        </p:txBody>
      </p:sp>
      <p:graphicFrame>
        <p:nvGraphicFramePr>
          <p:cNvPr id="258136" name="Group 88">
            <a:extLst>
              <a:ext uri="{FF2B5EF4-FFF2-40B4-BE49-F238E27FC236}">
                <a16:creationId xmlns:a16="http://schemas.microsoft.com/office/drawing/2014/main" id="{64523C40-A0B5-1B59-4B91-833F9C17E96D}"/>
              </a:ext>
            </a:extLst>
          </p:cNvPr>
          <p:cNvGraphicFramePr>
            <a:graphicFrameLocks noGrp="1"/>
          </p:cNvGraphicFramePr>
          <p:nvPr/>
        </p:nvGraphicFramePr>
        <p:xfrm>
          <a:off x="612775" y="3860800"/>
          <a:ext cx="7920038" cy="2194044"/>
        </p:xfrm>
        <a:graphic>
          <a:graphicData uri="http://schemas.openxmlformats.org/drawingml/2006/table">
            <a:tbl>
              <a:tblPr/>
              <a:tblGrid>
                <a:gridCol w="865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7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6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6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Year</a:t>
                      </a:r>
                    </a:p>
                  </a:txBody>
                  <a:tcPr marT="45677" marB="4567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Technology</a:t>
                      </a:r>
                    </a:p>
                  </a:txBody>
                  <a:tcPr marT="45677" marB="4567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Relative performance/cost</a:t>
                      </a:r>
                    </a:p>
                  </a:txBody>
                  <a:tcPr marT="45677" marB="4567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1951</a:t>
                      </a:r>
                    </a:p>
                  </a:txBody>
                  <a:tcPr marT="45677" marB="4567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Vacuum tube</a:t>
                      </a:r>
                    </a:p>
                  </a:txBody>
                  <a:tcPr marT="45677" marB="4567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677" marB="4567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1965</a:t>
                      </a:r>
                    </a:p>
                  </a:txBody>
                  <a:tcPr marT="45677" marB="4567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Transistor</a:t>
                      </a:r>
                    </a:p>
                  </a:txBody>
                  <a:tcPr marT="45677" marB="4567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</a:t>
                      </a:r>
                    </a:p>
                  </a:txBody>
                  <a:tcPr marT="45677" marB="4567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1975</a:t>
                      </a:r>
                    </a:p>
                  </a:txBody>
                  <a:tcPr marT="45677" marB="4567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Integrated circuit (IC)</a:t>
                      </a:r>
                    </a:p>
                  </a:txBody>
                  <a:tcPr marT="45677" marB="4567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900</a:t>
                      </a:r>
                    </a:p>
                  </a:txBody>
                  <a:tcPr marT="45677" marB="4567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1995</a:t>
                      </a:r>
                    </a:p>
                  </a:txBody>
                  <a:tcPr marT="45677" marB="4567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Very large scale IC (VLSI)</a:t>
                      </a:r>
                    </a:p>
                  </a:txBody>
                  <a:tcPr marT="45677" marB="4567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2,400,000</a:t>
                      </a:r>
                    </a:p>
                  </a:txBody>
                  <a:tcPr marT="45677" marB="4567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2013</a:t>
                      </a:r>
                    </a:p>
                  </a:txBody>
                  <a:tcPr marT="45677" marB="4567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Ultra large scale IC</a:t>
                      </a:r>
                    </a:p>
                  </a:txBody>
                  <a:tcPr marT="45677" marB="4567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250,000,000,000</a:t>
                      </a:r>
                    </a:p>
                  </a:txBody>
                  <a:tcPr marT="45677" marB="4567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A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77" marB="45677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3048" name="Text Box 89">
            <a:extLst>
              <a:ext uri="{FF2B5EF4-FFF2-40B4-BE49-F238E27FC236}">
                <a16:creationId xmlns:a16="http://schemas.microsoft.com/office/drawing/2014/main" id="{C81F345A-32FA-11BB-D021-2207E7C2DF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3259138"/>
            <a:ext cx="1417638" cy="3143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DRAM capacity</a:t>
            </a:r>
          </a:p>
        </p:txBody>
      </p:sp>
      <p:pic>
        <p:nvPicPr>
          <p:cNvPr id="43049" name="Picture 43">
            <a:extLst>
              <a:ext uri="{FF2B5EF4-FFF2-40B4-BE49-F238E27FC236}">
                <a16:creationId xmlns:a16="http://schemas.microsoft.com/office/drawing/2014/main" id="{7DA54752-3B89-A04F-1701-5E366AA5A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1268413"/>
            <a:ext cx="4708525" cy="188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50" name="Text Box 9">
            <a:extLst>
              <a:ext uri="{FF2B5EF4-FFF2-40B4-BE49-F238E27FC236}">
                <a16:creationId xmlns:a16="http://schemas.microsoft.com/office/drawing/2014/main" id="{BB03C861-0ADE-5356-168C-E05D9F41E452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6049169" y="2729706"/>
            <a:ext cx="5822950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§1.5 Technologies for Building Processors and Memory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>
            <a:extLst>
              <a:ext uri="{FF2B5EF4-FFF2-40B4-BE49-F238E27FC236}">
                <a16:creationId xmlns:a16="http://schemas.microsoft.com/office/drawing/2014/main" id="{01105C71-C40C-19A4-9BA5-F55532542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 altLang="en-US"/>
              <a:t>Semiconductor Technology</a:t>
            </a:r>
          </a:p>
        </p:txBody>
      </p:sp>
      <p:sp>
        <p:nvSpPr>
          <p:cNvPr id="45059" name="Content Placeholder 2">
            <a:extLst>
              <a:ext uri="{FF2B5EF4-FFF2-40B4-BE49-F238E27FC236}">
                <a16:creationId xmlns:a16="http://schemas.microsoft.com/office/drawing/2014/main" id="{0A4BF3FC-9094-187F-6C94-AC06A405D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Silicon:  semiconductor</a:t>
            </a:r>
          </a:p>
          <a:p>
            <a:r>
              <a:rPr lang="en-US" altLang="en-US"/>
              <a:t>Add materials to transform properties:</a:t>
            </a:r>
          </a:p>
          <a:p>
            <a:pPr lvl="1"/>
            <a:r>
              <a:rPr lang="en-US" altLang="en-US"/>
              <a:t>Conductors</a:t>
            </a:r>
          </a:p>
          <a:p>
            <a:pPr lvl="1"/>
            <a:r>
              <a:rPr lang="en-US" altLang="en-US"/>
              <a:t>Insulators</a:t>
            </a:r>
          </a:p>
          <a:p>
            <a:pPr lvl="1"/>
            <a:r>
              <a:rPr lang="en-US" altLang="en-US"/>
              <a:t>Switch</a:t>
            </a:r>
          </a:p>
        </p:txBody>
      </p:sp>
      <p:sp>
        <p:nvSpPr>
          <p:cNvPr id="45060" name="Footer Placeholder 3">
            <a:extLst>
              <a:ext uri="{FF2B5EF4-FFF2-40B4-BE49-F238E27FC236}">
                <a16:creationId xmlns:a16="http://schemas.microsoft.com/office/drawing/2014/main" id="{BDE755C1-03F5-0612-E163-D2F2B20989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26BB874A-6E39-504F-8367-352F96003E96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AU" altLang="en-US"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72440" y="285388"/>
            <a:ext cx="8259762" cy="762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b="1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 Back to Business</a:t>
            </a:r>
            <a:endParaRPr lang="en-AU" altLang="en-US" sz="2400" b="1" dirty="0">
              <a:solidFill>
                <a:srgbClr val="0066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72440" y="976474"/>
            <a:ext cx="8259762" cy="4309627"/>
          </a:xfrm>
        </p:spPr>
        <p:txBody>
          <a:bodyPr>
            <a:norm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sz="1600" b="0" i="0" dirty="0">
                <a:solidFill>
                  <a:srgbClr val="515151"/>
                </a:solidFill>
                <a:effectLst/>
                <a:latin typeface="Arial" panose="020B0604020202020204" pitchFamily="34" charset="0"/>
              </a:rPr>
              <a:t>Assembly Language COMP ORG (Recitation)</a:t>
            </a:r>
            <a:br>
              <a:rPr lang="en-US" sz="1600" b="0" i="0" u="none" strike="noStrike" dirty="0">
                <a:solidFill>
                  <a:srgbClr val="004B91"/>
                </a:solidFill>
                <a:effectLst/>
                <a:latin typeface="Arial" panose="020B0604020202020204" pitchFamily="34" charset="0"/>
              </a:rPr>
            </a:br>
            <a:r>
              <a:rPr lang="en-US" sz="1600" b="0" i="0" u="none" strike="noStrike" dirty="0">
                <a:solidFill>
                  <a:srgbClr val="004B91"/>
                </a:solidFill>
                <a:effectLst/>
                <a:latin typeface="Arial" panose="020B0604020202020204" pitchFamily="34" charset="0"/>
              </a:rPr>
              <a:t>CSCE 2610-201		</a:t>
            </a:r>
            <a:r>
              <a:rPr lang="en-US" sz="1600" b="0" i="0" dirty="0">
                <a:solidFill>
                  <a:srgbClr val="515151"/>
                </a:solidFill>
                <a:effectLst/>
                <a:latin typeface="Arial" panose="020B0604020202020204" pitchFamily="34" charset="0"/>
              </a:rPr>
              <a:t>We 10:30AM - 11:20AM	NTDP F243</a:t>
            </a:r>
          </a:p>
          <a:p>
            <a:pPr eaLnBrk="0" hangingPunct="0">
              <a:spcBef>
                <a:spcPct val="0"/>
              </a:spcBef>
            </a:pPr>
            <a:r>
              <a:rPr lang="en-US" sz="1600" b="0" i="0" u="none" strike="noStrike" dirty="0">
                <a:solidFill>
                  <a:srgbClr val="004B91"/>
                </a:solidFill>
                <a:effectLst/>
                <a:latin typeface="Arial" panose="020B0604020202020204" pitchFamily="34" charset="0"/>
              </a:rPr>
              <a:t>	CSCE 2610-205		</a:t>
            </a:r>
            <a:r>
              <a:rPr lang="en-US" sz="1600" b="0" i="0" dirty="0">
                <a:solidFill>
                  <a:srgbClr val="515151"/>
                </a:solidFill>
                <a:effectLst/>
                <a:latin typeface="Arial" panose="020B0604020202020204" pitchFamily="34" charset="0"/>
              </a:rPr>
              <a:t>Mo 11:30AM - 12:20PM	NTDP F210</a:t>
            </a:r>
            <a:endParaRPr lang="en-US" altLang="x-none" sz="1600" dirty="0">
              <a:solidFill>
                <a:schemeClr val="tx1"/>
              </a:solidFill>
              <a:latin typeface="Times" charset="0"/>
            </a:endParaRP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C2FED8C-F785-2F9F-F6D5-7E46C66134DB}"/>
              </a:ext>
            </a:extLst>
          </p:cNvPr>
          <p:cNvSpPr txBox="1">
            <a:spLocks/>
          </p:cNvSpPr>
          <p:nvPr/>
        </p:nvSpPr>
        <p:spPr>
          <a:xfrm>
            <a:off x="1692275" y="6381750"/>
            <a:ext cx="7272338" cy="3587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77"/>
              <a:buChar char="n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3AC4DB8B-761E-1844-BFD3-CF256D2A8645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AU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535881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Footer Placeholder 3">
            <a:extLst>
              <a:ext uri="{FF2B5EF4-FFF2-40B4-BE49-F238E27FC236}">
                <a16:creationId xmlns:a16="http://schemas.microsoft.com/office/drawing/2014/main" id="{1E00709D-37C1-2CEB-7570-D016E6C49C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91609B28-8A11-8643-BC55-3F545A0DF4C4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AU" altLang="en-US" sz="1400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3E459E97-CE0D-7872-6305-7A18733F4C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pPr eaLnBrk="1" hangingPunct="1"/>
            <a:r>
              <a:rPr lang="en-US" altLang="en-US"/>
              <a:t>Manufacturing ICs</a:t>
            </a:r>
            <a:endParaRPr lang="en-AU" altLang="en-US"/>
          </a:p>
        </p:txBody>
      </p:sp>
      <p:sp>
        <p:nvSpPr>
          <p:cNvPr id="46084" name="Rectangle 19">
            <a:extLst>
              <a:ext uri="{FF2B5EF4-FFF2-40B4-BE49-F238E27FC236}">
                <a16:creationId xmlns:a16="http://schemas.microsoft.com/office/drawing/2014/main" id="{36ABE288-E6D7-A61A-EEF9-16AC887F37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5300663"/>
            <a:ext cx="8270875" cy="936625"/>
          </a:xfrm>
        </p:spPr>
        <p:txBody>
          <a:bodyPr/>
          <a:lstStyle/>
          <a:p>
            <a:pPr eaLnBrk="1" hangingPunct="1"/>
            <a:r>
              <a:rPr lang="en-US" altLang="en-US"/>
              <a:t>Yield: proportion of working dies per wafer</a:t>
            </a:r>
          </a:p>
        </p:txBody>
      </p:sp>
      <p:pic>
        <p:nvPicPr>
          <p:cNvPr id="46085" name="Picture 20" descr="f01-18-P374493">
            <a:extLst>
              <a:ext uri="{FF2B5EF4-FFF2-40B4-BE49-F238E27FC236}">
                <a16:creationId xmlns:a16="http://schemas.microsoft.com/office/drawing/2014/main" id="{9A1F148C-2223-BD51-ED5E-F3C9B5503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412875"/>
            <a:ext cx="6481762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oter Placeholder 3">
            <a:extLst>
              <a:ext uri="{FF2B5EF4-FFF2-40B4-BE49-F238E27FC236}">
                <a16:creationId xmlns:a16="http://schemas.microsoft.com/office/drawing/2014/main" id="{09FF54C2-434D-049A-EB80-5D063265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42658096-BCA7-9B4A-801B-C924AA79C658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AU" altLang="en-US" sz="1400"/>
          </a:p>
        </p:txBody>
      </p:sp>
      <p:sp>
        <p:nvSpPr>
          <p:cNvPr id="48131" name="Rectangle 4">
            <a:extLst>
              <a:ext uri="{FF2B5EF4-FFF2-40B4-BE49-F238E27FC236}">
                <a16:creationId xmlns:a16="http://schemas.microsoft.com/office/drawing/2014/main" id="{32E83E9F-37E5-E8B2-B1B0-3BACE9CD33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pPr eaLnBrk="1" hangingPunct="1"/>
            <a:r>
              <a:rPr lang="en-AU" altLang="en-US"/>
              <a:t>Intel Core i7 Wafer</a:t>
            </a:r>
          </a:p>
        </p:txBody>
      </p:sp>
      <p:sp>
        <p:nvSpPr>
          <p:cNvPr id="48132" name="Rectangle 6">
            <a:extLst>
              <a:ext uri="{FF2B5EF4-FFF2-40B4-BE49-F238E27FC236}">
                <a16:creationId xmlns:a16="http://schemas.microsoft.com/office/drawing/2014/main" id="{E883212F-48E3-044B-1B41-D5FB99B03B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5157788"/>
            <a:ext cx="8270875" cy="1150937"/>
          </a:xfrm>
        </p:spPr>
        <p:txBody>
          <a:bodyPr/>
          <a:lstStyle/>
          <a:p>
            <a:pPr eaLnBrk="1" hangingPunct="1"/>
            <a:r>
              <a:rPr lang="en-AU" altLang="en-US" sz="2800"/>
              <a:t>300mm wafer, 280 chips, 32nm technology</a:t>
            </a:r>
          </a:p>
          <a:p>
            <a:pPr eaLnBrk="1" hangingPunct="1"/>
            <a:r>
              <a:rPr lang="en-AU" altLang="en-US" sz="2800"/>
              <a:t>Each chip is 20.7 x 10.5 mm</a:t>
            </a:r>
          </a:p>
        </p:txBody>
      </p:sp>
      <p:pic>
        <p:nvPicPr>
          <p:cNvPr id="48133" name="Picture 6">
            <a:extLst>
              <a:ext uri="{FF2B5EF4-FFF2-40B4-BE49-F238E27FC236}">
                <a16:creationId xmlns:a16="http://schemas.microsoft.com/office/drawing/2014/main" id="{B3B8AA97-A9C0-D380-BC8C-CB7BA00E2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1052513"/>
            <a:ext cx="4175125" cy="414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oter Placeholder 3">
            <a:extLst>
              <a:ext uri="{FF2B5EF4-FFF2-40B4-BE49-F238E27FC236}">
                <a16:creationId xmlns:a16="http://schemas.microsoft.com/office/drawing/2014/main" id="{AFE595F1-F9A6-FF7B-6732-31697D82A7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E93E9507-9A49-5447-B2DC-725D6260AFAB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AU" altLang="en-US" sz="1400"/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39C1A01C-AC5C-E2B5-78B3-821A7E2C0F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pPr eaLnBrk="1" hangingPunct="1"/>
            <a:r>
              <a:rPr lang="en-AU" altLang="en-US"/>
              <a:t>Integrated Circuit Cost</a:t>
            </a:r>
          </a:p>
        </p:txBody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609097C2-DA70-7B4E-7279-09AA66887C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4005263"/>
            <a:ext cx="8270875" cy="2232025"/>
          </a:xfrm>
        </p:spPr>
        <p:txBody>
          <a:bodyPr/>
          <a:lstStyle/>
          <a:p>
            <a:pPr eaLnBrk="1" hangingPunct="1"/>
            <a:r>
              <a:rPr lang="en-AU" altLang="en-US" sz="2800"/>
              <a:t>Nonlinear relation to area and defect rate</a:t>
            </a:r>
          </a:p>
          <a:p>
            <a:pPr lvl="1" eaLnBrk="1" hangingPunct="1"/>
            <a:r>
              <a:rPr lang="en-AU" altLang="en-US" sz="2400"/>
              <a:t>Wafer cost and area are fixed</a:t>
            </a:r>
          </a:p>
          <a:p>
            <a:pPr lvl="1" eaLnBrk="1" hangingPunct="1"/>
            <a:r>
              <a:rPr lang="en-AU" altLang="en-US" sz="2400"/>
              <a:t>Defect rate determined by manufacturing process</a:t>
            </a:r>
          </a:p>
          <a:p>
            <a:pPr lvl="1" eaLnBrk="1" hangingPunct="1"/>
            <a:r>
              <a:rPr lang="en-AU" altLang="en-US" sz="2400"/>
              <a:t>Die area determined by architecture and circuit design</a:t>
            </a:r>
          </a:p>
        </p:txBody>
      </p:sp>
      <p:graphicFrame>
        <p:nvGraphicFramePr>
          <p:cNvPr id="50181" name="Object 4">
            <a:extLst>
              <a:ext uri="{FF2B5EF4-FFF2-40B4-BE49-F238E27FC236}">
                <a16:creationId xmlns:a16="http://schemas.microsoft.com/office/drawing/2014/main" id="{464E75C5-1124-C4EB-3CDB-124E0992296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92275" y="1355725"/>
          <a:ext cx="5862638" cy="2360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7589400" imgH="27203400" progId="Equation.3">
                  <p:embed/>
                </p:oleObj>
              </mc:Choice>
              <mc:Fallback>
                <p:oleObj name="Equation" r:id="rId3" imgW="67589400" imgH="27203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1355725"/>
                        <a:ext cx="5862638" cy="2360613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6BBAAA-D240-4F4F-900D-D332498EE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Sept. 01, 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E4C76B-B62B-E041-BECA-E1452F308EB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50B875E-EDC1-1E41-A7F0-732E5848E5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2440" y="1026329"/>
            <a:ext cx="6875033" cy="673379"/>
          </a:xfrm>
        </p:spPr>
        <p:txBody>
          <a:bodyPr>
            <a:noAutofit/>
          </a:bodyPr>
          <a:lstStyle/>
          <a:p>
            <a:pPr marL="0" indent="0"/>
            <a:r>
              <a:rPr lang="en-US" altLang="en-US" sz="1600" b="1" dirty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</a:rPr>
              <a:t>What impacts performance?</a:t>
            </a:r>
            <a:br>
              <a:rPr lang="en-US" altLang="en-US" sz="1600" b="1" dirty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</a:rPr>
            </a:b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	Your code or the hardware?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97F94985-B5D7-3248-AA8B-CEB7C61C3811}"/>
              </a:ext>
            </a:extLst>
          </p:cNvPr>
          <p:cNvSpPr txBox="1">
            <a:spLocks noChangeArrowheads="1"/>
          </p:cNvSpPr>
          <p:nvPr/>
        </p:nvSpPr>
        <p:spPr>
          <a:xfrm>
            <a:off x="472440" y="285388"/>
            <a:ext cx="8259762" cy="762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" charset="0"/>
                <a:ea typeface="Times" charset="0"/>
                <a:cs typeface="Times" charset="0"/>
              </a:rPr>
              <a:t>Understanding Performance</a:t>
            </a:r>
            <a:endParaRPr kumimoji="0" lang="en-AU" altLang="en-US" sz="4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B3D6D5-0BCD-3744-B729-BEF236E5AF67}"/>
              </a:ext>
            </a:extLst>
          </p:cNvPr>
          <p:cNvSpPr txBox="1"/>
          <p:nvPr/>
        </p:nvSpPr>
        <p:spPr>
          <a:xfrm>
            <a:off x="472440" y="1695674"/>
            <a:ext cx="4188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charset="0"/>
                <a:ea typeface="Times" charset="0"/>
                <a:cs typeface="Times" charset="0"/>
              </a:rPr>
              <a:t>Algorithm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charset="0"/>
                <a:ea typeface="Times" charset="0"/>
                <a:cs typeface="Times" charset="0"/>
              </a:rPr>
              <a:t>Determines number of operations executed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1C7BCF-18AD-784D-B91A-21EF6CD03F7B}"/>
              </a:ext>
            </a:extLst>
          </p:cNvPr>
          <p:cNvSpPr/>
          <p:nvPr/>
        </p:nvSpPr>
        <p:spPr>
          <a:xfrm>
            <a:off x="472440" y="2598670"/>
            <a:ext cx="711272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charset="0"/>
                <a:ea typeface="Times" charset="0"/>
                <a:cs typeface="Times" charset="0"/>
              </a:rPr>
              <a:t>Programming language, compiler, and Instruction Set architecture</a:t>
            </a:r>
          </a:p>
          <a:p>
            <a:pPr marL="914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" charset="0"/>
                <a:ea typeface="Times" charset="0"/>
                <a:cs typeface="Times" charset="0"/>
              </a:rPr>
              <a:t>For example C is more efficient than C++ or Java</a:t>
            </a:r>
          </a:p>
          <a:p>
            <a:pPr marL="914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" charset="0"/>
                <a:ea typeface="Times" charset="0"/>
                <a:cs typeface="Times" charset="0"/>
              </a:rPr>
              <a:t>Compiler optimizations may also differ</a:t>
            </a:r>
          </a:p>
          <a:p>
            <a:pPr marL="914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" charset="0"/>
                <a:ea typeface="Times" charset="0"/>
                <a:cs typeface="Times" charset="0"/>
              </a:rPr>
              <a:t>Different optimizations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" charset="0"/>
                <a:ea typeface="Times" charset="0"/>
                <a:cs typeface="Times" charset="0"/>
                <a:sym typeface="Wingdings" pitchFamily="2" charset="2"/>
              </a:rPr>
              <a:t> different number of instructions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714642-255F-F64C-8533-3DC30E930FCB}"/>
              </a:ext>
            </a:extLst>
          </p:cNvPr>
          <p:cNvSpPr/>
          <p:nvPr/>
        </p:nvSpPr>
        <p:spPr>
          <a:xfrm>
            <a:off x="472439" y="3670645"/>
            <a:ext cx="69820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charset="0"/>
                <a:ea typeface="Times" charset="0"/>
                <a:cs typeface="Times" charset="0"/>
              </a:rPr>
              <a:t>Processor and memory system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charset="0"/>
                <a:ea typeface="Times" charset="0"/>
                <a:cs typeface="Times" charset="0"/>
              </a:rPr>
              <a:t>Determine how fast instructions are executed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60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Where is the data? fast or slow memory or disk</a:t>
            </a: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51B760-E045-704C-A93C-087138612E5F}"/>
              </a:ext>
            </a:extLst>
          </p:cNvPr>
          <p:cNvSpPr/>
          <p:nvPr/>
        </p:nvSpPr>
        <p:spPr>
          <a:xfrm>
            <a:off x="472438" y="4497608"/>
            <a:ext cx="63855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" charset="0"/>
              <a:ea typeface="Times" charset="0"/>
              <a:cs typeface="Times" charset="0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charset="0"/>
                <a:ea typeface="Times" charset="0"/>
                <a:cs typeface="Times" charset="0"/>
              </a:rPr>
              <a:t>I/O system (including OS)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charset="0"/>
                <a:ea typeface="Times" charset="0"/>
                <a:cs typeface="Times" charset="0"/>
              </a:rPr>
              <a:t>Determines how fast I/O operations are executed</a:t>
            </a:r>
            <a:endParaRPr kumimoji="0" lang="en-AU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96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/>
      <p:bldP spid="4" grpId="0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A626C2-8352-AE50-9716-CCC6A0352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December 29, 2023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264317-55A2-4EF0-A0BE-B5756704A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blue and white sheet of paper&#10;&#10;Description automatically generated">
            <a:extLst>
              <a:ext uri="{FF2B5EF4-FFF2-40B4-BE49-F238E27FC236}">
                <a16:creationId xmlns:a16="http://schemas.microsoft.com/office/drawing/2014/main" id="{058D77CD-C404-DDAE-0051-64B7E8CE5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191" y="1212112"/>
            <a:ext cx="7100241" cy="490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400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oter Placeholder 3">
            <a:extLst>
              <a:ext uri="{FF2B5EF4-FFF2-40B4-BE49-F238E27FC236}">
                <a16:creationId xmlns:a16="http://schemas.microsoft.com/office/drawing/2014/main" id="{12D07729-DFFE-A8A9-A9A1-75B71090A5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04B3F49F-D8C1-6741-94D5-F9FDF35962C3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en-AU" altLang="en-US" sz="1400"/>
          </a:p>
        </p:txBody>
      </p:sp>
      <p:sp>
        <p:nvSpPr>
          <p:cNvPr id="52227" name="Rectangle 8">
            <a:extLst>
              <a:ext uri="{FF2B5EF4-FFF2-40B4-BE49-F238E27FC236}">
                <a16:creationId xmlns:a16="http://schemas.microsoft.com/office/drawing/2014/main" id="{FE8F03BF-E6B6-8571-90E1-9D5D067C36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pPr eaLnBrk="1" hangingPunct="1"/>
            <a:r>
              <a:rPr lang="en-US" altLang="en-US"/>
              <a:t>Defining Performance</a:t>
            </a:r>
            <a:endParaRPr lang="en-AU" altLang="en-US"/>
          </a:p>
        </p:txBody>
      </p:sp>
      <p:sp>
        <p:nvSpPr>
          <p:cNvPr id="52228" name="Rectangle 9">
            <a:extLst>
              <a:ext uri="{FF2B5EF4-FFF2-40B4-BE49-F238E27FC236}">
                <a16:creationId xmlns:a16="http://schemas.microsoft.com/office/drawing/2014/main" id="{C3B73487-4B61-F892-04BC-16EFADEF5F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5032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AU" altLang="en-US" sz="2800"/>
              <a:t>Which airplane has the best performance?</a:t>
            </a:r>
          </a:p>
        </p:txBody>
      </p:sp>
      <p:graphicFrame>
        <p:nvGraphicFramePr>
          <p:cNvPr id="52229" name="Object 3">
            <a:extLst>
              <a:ext uri="{FF2B5EF4-FFF2-40B4-BE49-F238E27FC236}">
                <a16:creationId xmlns:a16="http://schemas.microsoft.com/office/drawing/2014/main" id="{08711304-70BE-7460-F5CA-8F2AD423D3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0113" y="1839913"/>
          <a:ext cx="3167062" cy="209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3" imgW="3263900" imgH="2159000" progId="MSGraph.Chart.8">
                  <p:embed followColorScheme="full"/>
                </p:oleObj>
              </mc:Choice>
              <mc:Fallback>
                <p:oleObj name="Chart" r:id="rId3" imgW="3263900" imgH="2159000" progId="MSGraph.Chart.8">
                  <p:embed followColorScheme="full"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839913"/>
                        <a:ext cx="3167062" cy="20986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0" name="Object 4">
            <a:extLst>
              <a:ext uri="{FF2B5EF4-FFF2-40B4-BE49-F238E27FC236}">
                <a16:creationId xmlns:a16="http://schemas.microsoft.com/office/drawing/2014/main" id="{591FB1B9-306D-1FE0-79CC-5ECDCCCEF27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56100" y="1836738"/>
          <a:ext cx="3352800" cy="209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5" imgW="3454400" imgH="2159000" progId="MSGraph.Chart.8">
                  <p:embed followColorScheme="full"/>
                </p:oleObj>
              </mc:Choice>
              <mc:Fallback>
                <p:oleObj name="Chart" r:id="rId5" imgW="3454400" imgH="2159000" progId="MSGraph.Chart.8">
                  <p:embed followColorScheme="full"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1836738"/>
                        <a:ext cx="3352800" cy="20986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1" name="Object 5">
            <a:extLst>
              <a:ext uri="{FF2B5EF4-FFF2-40B4-BE49-F238E27FC236}">
                <a16:creationId xmlns:a16="http://schemas.microsoft.com/office/drawing/2014/main" id="{96C95DFE-2B92-ACE8-F163-8CC6DFD590B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0113" y="4065588"/>
          <a:ext cx="3167062" cy="209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7" imgW="3263900" imgH="2159000" progId="MSGraph.Chart.8">
                  <p:embed followColorScheme="full"/>
                </p:oleObj>
              </mc:Choice>
              <mc:Fallback>
                <p:oleObj name="Chart" r:id="rId7" imgW="3263900" imgH="2159000" progId="MSGraph.Chart.8">
                  <p:embed followColorScheme="full"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4065588"/>
                        <a:ext cx="3167062" cy="20986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2" name="Object 6">
            <a:extLst>
              <a:ext uri="{FF2B5EF4-FFF2-40B4-BE49-F238E27FC236}">
                <a16:creationId xmlns:a16="http://schemas.microsoft.com/office/drawing/2014/main" id="{831AB4B9-7A6F-61D1-C710-A1F02A6581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56100" y="4056063"/>
          <a:ext cx="3379788" cy="210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9" imgW="3454400" imgH="2159000" progId="MSGraph.Chart.8">
                  <p:embed followColorScheme="full"/>
                </p:oleObj>
              </mc:Choice>
              <mc:Fallback>
                <p:oleObj name="Chart" r:id="rId9" imgW="3454400" imgH="2159000" progId="MSGraph.Chart.8">
                  <p:embed followColorScheme="full"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4056063"/>
                        <a:ext cx="3379788" cy="210978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33" name="Text Box 7">
            <a:extLst>
              <a:ext uri="{FF2B5EF4-FFF2-40B4-BE49-F238E27FC236}">
                <a16:creationId xmlns:a16="http://schemas.microsoft.com/office/drawing/2014/main" id="{920D0F11-1543-F819-C7D0-F0ACB540F310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951787" y="822325"/>
            <a:ext cx="2017713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§1.6 Performance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0F9F71-F9E6-4A01-E94B-A6AC4B1C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Dec 30,, 2023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A6EC79-DF2A-8C0A-D3FF-F351DF74B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313BE2-2AC4-0674-D196-C966B14856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5F5115-4542-DFFC-6574-5E4C37F3B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aircraft is the best?</a:t>
            </a:r>
          </a:p>
        </p:txBody>
      </p:sp>
      <p:pic>
        <p:nvPicPr>
          <p:cNvPr id="7" name="Picture 6" descr="A table with numbers and text&#10;&#10;Description automatically generated">
            <a:extLst>
              <a:ext uri="{FF2B5EF4-FFF2-40B4-BE49-F238E27FC236}">
                <a16:creationId xmlns:a16="http://schemas.microsoft.com/office/drawing/2014/main" id="{2D14F254-FDE6-84F5-8DD3-477D61669A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70"/>
          <a:stretch/>
        </p:blipFill>
        <p:spPr>
          <a:xfrm>
            <a:off x="457200" y="1636558"/>
            <a:ext cx="8458200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956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EB02A7-44D2-4C3D-4B84-A485564C2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Dec 30,, 2023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F5277D-98F7-D7CF-6DB3-A39578248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00087E-7857-0C93-C6F0-172BD0B085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3578221"/>
            <a:ext cx="7361238" cy="1924371"/>
          </a:xfrm>
        </p:spPr>
        <p:txBody>
          <a:bodyPr>
            <a:normAutofit/>
          </a:bodyPr>
          <a:lstStyle/>
          <a:p>
            <a:pPr marL="342900" marR="0" lvl="0" indent="-342900">
              <a:buFont typeface="Symbol" pitchFamily="2" charset="2"/>
              <a:buChar char=""/>
              <a:tabLst>
                <a:tab pos="4629150" algn="l"/>
              </a:tabLst>
            </a:pPr>
            <a:r>
              <a:rPr lang="en-US" sz="1800" dirty="0">
                <a:effectLst/>
                <a:latin typeface="MinionPro"/>
                <a:ea typeface="Times New Roman" panose="02020603050405020304" pitchFamily="18" charset="0"/>
              </a:rPr>
              <a:t>Who gets me there the fastest?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buFont typeface="Symbol" pitchFamily="2" charset="2"/>
              <a:buChar char=""/>
              <a:tabLst>
                <a:tab pos="4629150" algn="l"/>
              </a:tabLst>
            </a:pPr>
            <a:r>
              <a:rPr lang="en-US" sz="1800" dirty="0">
                <a:effectLst/>
                <a:latin typeface="MinionPro"/>
                <a:ea typeface="Times New Roman" panose="02020603050405020304" pitchFamily="18" charset="0"/>
              </a:rPr>
              <a:t>Who carries the most people?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buFont typeface="Symbol" pitchFamily="2" charset="2"/>
              <a:buChar char=""/>
              <a:tabLst>
                <a:tab pos="4629150" algn="l"/>
              </a:tabLst>
            </a:pPr>
            <a:r>
              <a:rPr lang="en-US" sz="1800" dirty="0">
                <a:effectLst/>
                <a:latin typeface="MinionPro"/>
                <a:ea typeface="Times New Roman" panose="02020603050405020304" pitchFamily="18" charset="0"/>
              </a:rPr>
              <a:t>Who flies the longest?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buFont typeface="Symbol" pitchFamily="2" charset="2"/>
              <a:buChar char=""/>
              <a:tabLst>
                <a:tab pos="4629150" algn="l"/>
              </a:tabLst>
            </a:pPr>
            <a:r>
              <a:rPr lang="en-US" sz="1800" dirty="0">
                <a:effectLst/>
                <a:latin typeface="MinionPro"/>
                <a:ea typeface="Times New Roman" panose="02020603050405020304" pitchFamily="18" charset="0"/>
              </a:rPr>
              <a:t>Who flies the most people the fastest?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F8176C-6C9F-4553-3804-25AECEC1C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matters most?</a:t>
            </a:r>
          </a:p>
        </p:txBody>
      </p:sp>
      <p:pic>
        <p:nvPicPr>
          <p:cNvPr id="6" name="Picture 5" descr="A table with numbers and text&#10;&#10;Description automatically generated">
            <a:extLst>
              <a:ext uri="{FF2B5EF4-FFF2-40B4-BE49-F238E27FC236}">
                <a16:creationId xmlns:a16="http://schemas.microsoft.com/office/drawing/2014/main" id="{77BCC32F-4666-756B-AD06-C34B960B2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1657981"/>
            <a:ext cx="8450140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964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6BBAAA-D240-4F4F-900D-D332498EE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Sept. 01, 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E4C76B-B62B-E041-BECA-E1452F308EB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F0A72A9-706A-D24D-AE94-160E8AE01A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2439" y="997216"/>
            <a:ext cx="7735645" cy="1033514"/>
          </a:xfrm>
        </p:spPr>
        <p:txBody>
          <a:bodyPr>
            <a:normAutofit/>
          </a:bodyPr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Performance may mean different things </a:t>
            </a:r>
          </a:p>
          <a:p>
            <a:pPr marL="85725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altLang="en-US" sz="1600" dirty="0">
                <a:latin typeface="Times" charset="0"/>
                <a:ea typeface="Times" charset="0"/>
                <a:cs typeface="Times" charset="0"/>
              </a:rPr>
              <a:t>Different ways of measuring how good a system is</a:t>
            </a:r>
            <a:endParaRPr lang="en-AU" altLang="en-US" sz="1600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Which airplane has the best performance?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CA8599E4-1B8B-2340-9361-A2A197E88456}"/>
              </a:ext>
            </a:extLst>
          </p:cNvPr>
          <p:cNvSpPr txBox="1">
            <a:spLocks noChangeArrowheads="1"/>
          </p:cNvSpPr>
          <p:nvPr/>
        </p:nvSpPr>
        <p:spPr>
          <a:xfrm>
            <a:off x="472440" y="285388"/>
            <a:ext cx="8259762" cy="762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Defining Performance</a:t>
            </a:r>
            <a:endParaRPr kumimoji="0" lang="en-AU" altLang="en-US" sz="4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aphicFrame>
        <p:nvGraphicFramePr>
          <p:cNvPr id="11" name="Object 3">
            <a:extLst>
              <a:ext uri="{FF2B5EF4-FFF2-40B4-BE49-F238E27FC236}">
                <a16:creationId xmlns:a16="http://schemas.microsoft.com/office/drawing/2014/main" id="{AAF1B649-A0BB-9C4B-B69B-952619D72C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0739" y="1977621"/>
          <a:ext cx="2675208" cy="1772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3" imgW="3247982" imgH="2152693" progId="MSGraph.Chart.8">
                  <p:embed followColorScheme="full"/>
                </p:oleObj>
              </mc:Choice>
              <mc:Fallback>
                <p:oleObj name="Chart" r:id="rId3" imgW="3247982" imgH="2152693" progId="MSGraph.Chart.8">
                  <p:embed followColorScheme="full"/>
                  <p:pic>
                    <p:nvPicPr>
                      <p:cNvPr id="11" name="Object 3">
                        <a:extLst>
                          <a:ext uri="{FF2B5EF4-FFF2-40B4-BE49-F238E27FC236}">
                            <a16:creationId xmlns:a16="http://schemas.microsoft.com/office/drawing/2014/main" id="{AAF1B649-A0BB-9C4B-B69B-952619D72C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739" y="1977621"/>
                        <a:ext cx="2675208" cy="177274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4">
            <a:extLst>
              <a:ext uri="{FF2B5EF4-FFF2-40B4-BE49-F238E27FC236}">
                <a16:creationId xmlns:a16="http://schemas.microsoft.com/office/drawing/2014/main" id="{2E83D047-3575-F446-850D-D015CF77D4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56100" y="1977621"/>
          <a:ext cx="2832100" cy="1772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5" imgW="3438612" imgH="2152693" progId="MSGraph.Chart.8">
                  <p:embed followColorScheme="full"/>
                </p:oleObj>
              </mc:Choice>
              <mc:Fallback>
                <p:oleObj name="Chart" r:id="rId5" imgW="3438612" imgH="2152693" progId="MSGraph.Chart.8">
                  <p:embed followColorScheme="full"/>
                  <p:pic>
                    <p:nvPicPr>
                      <p:cNvPr id="12" name="Object 4">
                        <a:extLst>
                          <a:ext uri="{FF2B5EF4-FFF2-40B4-BE49-F238E27FC236}">
                            <a16:creationId xmlns:a16="http://schemas.microsoft.com/office/drawing/2014/main" id="{2E83D047-3575-F446-850D-D015CF77D4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1977621"/>
                        <a:ext cx="2832100" cy="177274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5">
            <a:extLst>
              <a:ext uri="{FF2B5EF4-FFF2-40B4-BE49-F238E27FC236}">
                <a16:creationId xmlns:a16="http://schemas.microsoft.com/office/drawing/2014/main" id="{C9C85231-A347-5443-820B-77C01A9249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0739" y="3937183"/>
          <a:ext cx="2675208" cy="1772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7" imgW="3247982" imgH="2152693" progId="MSGraph.Chart.8">
                  <p:embed followColorScheme="full"/>
                </p:oleObj>
              </mc:Choice>
              <mc:Fallback>
                <p:oleObj name="Chart" r:id="rId7" imgW="3247982" imgH="2152693" progId="MSGraph.Chart.8">
                  <p:embed followColorScheme="full"/>
                  <p:pic>
                    <p:nvPicPr>
                      <p:cNvPr id="13" name="Object 5">
                        <a:extLst>
                          <a:ext uri="{FF2B5EF4-FFF2-40B4-BE49-F238E27FC236}">
                            <a16:creationId xmlns:a16="http://schemas.microsoft.com/office/drawing/2014/main" id="{C9C85231-A347-5443-820B-77C01A92499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739" y="3937183"/>
                        <a:ext cx="2675208" cy="177274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6">
            <a:extLst>
              <a:ext uri="{FF2B5EF4-FFF2-40B4-BE49-F238E27FC236}">
                <a16:creationId xmlns:a16="http://schemas.microsoft.com/office/drawing/2014/main" id="{81BE7F35-9AAD-344A-9C2D-B9ADCF8DBA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56100" y="3926072"/>
          <a:ext cx="2832100" cy="1782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9" imgW="3448007" imgH="2152693" progId="MSGraph.Chart.8">
                  <p:embed followColorScheme="full"/>
                </p:oleObj>
              </mc:Choice>
              <mc:Fallback>
                <p:oleObj name="Chart" r:id="rId9" imgW="3448007" imgH="2152693" progId="MSGraph.Chart.8">
                  <p:embed followColorScheme="full"/>
                  <p:pic>
                    <p:nvPicPr>
                      <p:cNvPr id="14" name="Object 6">
                        <a:extLst>
                          <a:ext uri="{FF2B5EF4-FFF2-40B4-BE49-F238E27FC236}">
                            <a16:creationId xmlns:a16="http://schemas.microsoft.com/office/drawing/2014/main" id="{81BE7F35-9AAD-344A-9C2D-B9ADCF8DBA2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3926072"/>
                        <a:ext cx="2832100" cy="178213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627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11" grpId="0"/>
      <p:bldOleChart spid="12" grpId="0"/>
      <p:bldOleChart spid="13" grpId="0"/>
      <p:bldOleChart spid="1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522E7B-2FDC-9942-B266-551E98517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Dec 30,, 2023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89B211-E2A6-1784-BB52-28392846B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C550E6-9D39-F1A3-5DF9-7E1D379947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600324"/>
            <a:ext cx="8229600" cy="3657600"/>
          </a:xfrm>
        </p:spPr>
        <p:txBody>
          <a:bodyPr/>
          <a:lstStyle/>
          <a:p>
            <a:pPr marL="0" marR="0"/>
            <a:r>
              <a:rPr lang="en-US" sz="2400" dirty="0">
                <a:effectLst/>
                <a:latin typeface="MinionPro"/>
                <a:ea typeface="Times New Roman" panose="02020603050405020304" pitchFamily="18" charset="0"/>
              </a:rPr>
              <a:t>Do the following changes to a computer system increase </a:t>
            </a:r>
            <a:r>
              <a:rPr lang="en-US" sz="2400" dirty="0">
                <a:solidFill>
                  <a:srgbClr val="FF0000"/>
                </a:solidFill>
                <a:effectLst/>
                <a:latin typeface="MinionPro"/>
                <a:ea typeface="Times New Roman" panose="02020603050405020304" pitchFamily="18" charset="0"/>
              </a:rPr>
              <a:t>throughput</a:t>
            </a:r>
            <a:r>
              <a:rPr lang="en-US" sz="2400" dirty="0">
                <a:effectLst/>
                <a:latin typeface="MinionPro"/>
                <a:ea typeface="Times New Roman" panose="02020603050405020304" pitchFamily="18" charset="0"/>
              </a:rPr>
              <a:t>, decrease </a:t>
            </a:r>
            <a:r>
              <a:rPr lang="en-US" sz="2400" dirty="0">
                <a:solidFill>
                  <a:srgbClr val="FF0000"/>
                </a:solidFill>
                <a:effectLst/>
                <a:latin typeface="MinionPro"/>
                <a:ea typeface="Times New Roman" panose="02020603050405020304" pitchFamily="18" charset="0"/>
              </a:rPr>
              <a:t>response</a:t>
            </a:r>
            <a:r>
              <a:rPr lang="en-US" sz="2400" dirty="0">
                <a:effectLst/>
                <a:latin typeface="MinionPro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effectLst/>
                <a:latin typeface="MinionPro"/>
                <a:ea typeface="Times New Roman" panose="02020603050405020304" pitchFamily="18" charset="0"/>
              </a:rPr>
              <a:t>time</a:t>
            </a:r>
            <a:r>
              <a:rPr lang="en-US" sz="2400" dirty="0">
                <a:effectLst/>
                <a:latin typeface="MinionPro"/>
                <a:ea typeface="Times New Roman" panose="02020603050405020304" pitchFamily="18" charset="0"/>
              </a:rPr>
              <a:t>, or both? 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/>
            <a:r>
              <a:rPr lang="en-US" sz="2400" dirty="0">
                <a:effectLst/>
                <a:latin typeface="MinionPro"/>
                <a:ea typeface="Times New Roman" panose="02020603050405020304" pitchFamily="18" charset="0"/>
              </a:rPr>
              <a:t>1. Replacing the processor with one having a faster clock speed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/>
            <a:r>
              <a:rPr lang="en-US" sz="2400" dirty="0">
                <a:effectLst/>
                <a:latin typeface="MinionPro"/>
                <a:ea typeface="Times New Roman" panose="02020603050405020304" pitchFamily="18" charset="0"/>
              </a:rPr>
              <a:t>2. Adding additional processors for separate tasks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9D5556-874A-ACA3-BC99-6D1153659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changes?</a:t>
            </a:r>
          </a:p>
        </p:txBody>
      </p:sp>
    </p:spTree>
    <p:extLst>
      <p:ext uri="{BB962C8B-B14F-4D97-AF65-F5344CB8AC3E}">
        <p14:creationId xmlns:p14="http://schemas.microsoft.com/office/powerpoint/2010/main" val="2953871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A1B34-BDBB-7D63-571D-494F0B7DD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will you be graded?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9525" indent="-9525">
              <a:tabLst>
                <a:tab pos="1023938" algn="l"/>
                <a:tab pos="4513263" algn="l"/>
              </a:tabLst>
            </a:pPr>
            <a:r>
              <a:rPr lang="en-US" sz="1800" b="1" dirty="0"/>
              <a:t>	</a:t>
            </a:r>
            <a:r>
              <a:rPr lang="en-US" sz="1900" b="1" dirty="0">
                <a:latin typeface="Times" charset="0"/>
                <a:ea typeface="Times" charset="0"/>
                <a:cs typeface="Times" charset="0"/>
              </a:rPr>
              <a:t>	Tentative Breakdown Of Course Grade</a:t>
            </a:r>
            <a:endParaRPr lang="en-US" sz="1900" dirty="0">
              <a:latin typeface="Times" charset="0"/>
              <a:ea typeface="Times" charset="0"/>
              <a:cs typeface="Times" charset="0"/>
            </a:endParaRPr>
          </a:p>
          <a:p>
            <a:pPr marL="9525" indent="-9525" algn="l">
              <a:tabLst>
                <a:tab pos="1023938" algn="l"/>
                <a:tab pos="4513263" algn="l"/>
              </a:tabLst>
            </a:pPr>
            <a:r>
              <a:rPr lang="en-US" sz="1600" dirty="0">
                <a:solidFill>
                  <a:srgbClr val="333333"/>
                </a:solidFill>
                <a:latin typeface="Lato Extended"/>
              </a:rPr>
              <a:t>		</a:t>
            </a: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Lato Extended"/>
              </a:rPr>
              <a:t>Class Activity (Pop Quizzes)	10%</a:t>
            </a:r>
          </a:p>
          <a:p>
            <a:pPr marL="9525" indent="-9525" algn="l">
              <a:tabLst>
                <a:tab pos="1023938" algn="l"/>
                <a:tab pos="4513263" algn="l"/>
              </a:tabLs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Lato Extended"/>
              </a:rPr>
              <a:t>		Programming Assignments	20%</a:t>
            </a:r>
          </a:p>
          <a:p>
            <a:pPr marL="9525" indent="-9525" algn="l">
              <a:tabLst>
                <a:tab pos="1023938" algn="l"/>
                <a:tab pos="4513263" algn="l"/>
              </a:tabLs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Lato Extended"/>
              </a:rPr>
              <a:t>		Chapter Review Tests	20%</a:t>
            </a:r>
          </a:p>
          <a:p>
            <a:pPr marL="9525" indent="-9525" algn="l">
              <a:tabLst>
                <a:tab pos="1023938" algn="l"/>
                <a:tab pos="4513263" algn="l"/>
              </a:tabLst>
            </a:pPr>
            <a:r>
              <a:rPr lang="en-US" sz="1600" b="0" i="0" u="none" strike="noStrike" dirty="0">
                <a:solidFill>
                  <a:srgbClr val="333333"/>
                </a:solidFill>
                <a:effectLst/>
                <a:latin typeface="Lato Extended"/>
              </a:rPr>
              <a:t>		Comprehensive Final Exam	50%</a:t>
            </a:r>
          </a:p>
          <a:p>
            <a:pPr marL="9525" indent="-9525">
              <a:tabLst>
                <a:tab pos="1023938" algn="l"/>
                <a:tab pos="4513263" algn="l"/>
              </a:tabLst>
            </a:pPr>
            <a:r>
              <a:rPr lang="en-US" sz="1900" dirty="0">
                <a:latin typeface="Times" charset="0"/>
                <a:ea typeface="Times" charset="0"/>
                <a:cs typeface="Times" charset="0"/>
              </a:rPr>
              <a:t>		Discretion	2%</a:t>
            </a:r>
          </a:p>
          <a:p>
            <a:pPr marL="9525" indent="-9525" eaLnBrk="0" hangingPunct="0">
              <a:spcBef>
                <a:spcPct val="0"/>
              </a:spcBef>
              <a:tabLst>
                <a:tab pos="1023938" algn="l"/>
                <a:tab pos="4513263" algn="l"/>
              </a:tabLst>
            </a:pPr>
            <a:endParaRPr lang="en-US" altLang="x-none" sz="1800" dirty="0">
              <a:solidFill>
                <a:schemeClr val="tx1"/>
              </a:solidFill>
              <a:latin typeface="Times" charset="0"/>
            </a:endParaRPr>
          </a:p>
          <a:p>
            <a:pPr marL="9525" indent="-9525" eaLnBrk="0" hangingPunct="0">
              <a:spcBef>
                <a:spcPct val="0"/>
              </a:spcBef>
              <a:tabLst>
                <a:tab pos="1023938" algn="l"/>
                <a:tab pos="4513263" algn="l"/>
              </a:tabLst>
            </a:pPr>
            <a:r>
              <a:rPr lang="en-US" altLang="x-none" sz="1800" i="1" dirty="0">
                <a:solidFill>
                  <a:srgbClr val="FF0000"/>
                </a:solidFill>
                <a:latin typeface="Times" charset="0"/>
              </a:rPr>
              <a:t>I reserve the right change these weights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78FBA7-3652-ADCA-C947-B1BE0BAED00A}"/>
              </a:ext>
            </a:extLst>
          </p:cNvPr>
          <p:cNvSpPr txBox="1">
            <a:spLocks/>
          </p:cNvSpPr>
          <p:nvPr/>
        </p:nvSpPr>
        <p:spPr>
          <a:xfrm>
            <a:off x="1692275" y="6381750"/>
            <a:ext cx="7272338" cy="3587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77"/>
              <a:buChar char="n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3AC4DB8B-761E-1844-BFD3-CF256D2A8645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AU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037488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oter Placeholder 3">
            <a:extLst>
              <a:ext uri="{FF2B5EF4-FFF2-40B4-BE49-F238E27FC236}">
                <a16:creationId xmlns:a16="http://schemas.microsoft.com/office/drawing/2014/main" id="{FC5F33A4-43A4-0BF5-8A41-A0420C14EC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063390A1-4FD8-0947-B9CC-6194B0C0D1CD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AU" altLang="en-US" sz="1400"/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A1669044-0ADF-672D-3B05-F82264474E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Response Time and Throughput</a:t>
            </a:r>
            <a:endParaRPr lang="en-AU" altLang="en-US" sz="4000" dirty="0"/>
          </a:p>
        </p:txBody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F8315E86-A6D8-FB4C-4622-CCA7F6F702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Response time</a:t>
            </a:r>
          </a:p>
          <a:p>
            <a:pPr lvl="1" eaLnBrk="1" hangingPunct="1"/>
            <a:r>
              <a:rPr lang="en-US" altLang="en-US" sz="2400" dirty="0"/>
              <a:t>How long it takes to do a task</a:t>
            </a:r>
          </a:p>
          <a:p>
            <a:pPr eaLnBrk="1" hangingPunct="1"/>
            <a:r>
              <a:rPr lang="en-US" altLang="en-US" sz="2800" dirty="0"/>
              <a:t>Throughput</a:t>
            </a:r>
          </a:p>
          <a:p>
            <a:pPr lvl="1" eaLnBrk="1" hangingPunct="1"/>
            <a:r>
              <a:rPr lang="en-US" altLang="en-US" sz="2400" dirty="0"/>
              <a:t>Total work done per unit time</a:t>
            </a:r>
          </a:p>
          <a:p>
            <a:pPr lvl="2" eaLnBrk="1" hangingPunct="1"/>
            <a:r>
              <a:rPr lang="en-US" altLang="en-US" sz="2000" dirty="0"/>
              <a:t>e.g., tasks/transactions/… per hour</a:t>
            </a:r>
          </a:p>
          <a:p>
            <a:pPr eaLnBrk="1" hangingPunct="1"/>
            <a:r>
              <a:rPr lang="en-US" altLang="en-US" sz="2800" dirty="0"/>
              <a:t>How are response time and throughput affected by</a:t>
            </a:r>
          </a:p>
          <a:p>
            <a:pPr lvl="1" eaLnBrk="1" hangingPunct="1"/>
            <a:r>
              <a:rPr lang="en-US" altLang="en-US" sz="2400" dirty="0"/>
              <a:t>Replacing the processor with a faster version?</a:t>
            </a:r>
          </a:p>
          <a:p>
            <a:pPr lvl="1" eaLnBrk="1" hangingPunct="1"/>
            <a:r>
              <a:rPr lang="en-US" altLang="en-US" sz="2400" dirty="0"/>
              <a:t>Adding more processors?</a:t>
            </a:r>
          </a:p>
          <a:p>
            <a:pPr eaLnBrk="1" hangingPunct="1"/>
            <a:r>
              <a:rPr lang="en-US" altLang="en-US" sz="2800" dirty="0"/>
              <a:t>We’ll focus on response time for now…</a:t>
            </a:r>
            <a:endParaRPr lang="en-AU" altLang="en-US" sz="28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Footer Placeholder 3">
            <a:extLst>
              <a:ext uri="{FF2B5EF4-FFF2-40B4-BE49-F238E27FC236}">
                <a16:creationId xmlns:a16="http://schemas.microsoft.com/office/drawing/2014/main" id="{25B93810-69BD-E8DC-99FE-7E531C8C06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2DB293A6-FC03-1943-BAE4-91818839FF20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AU" altLang="en-US" sz="1400"/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0845B074-00A0-A735-D517-52AE5C9959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pPr eaLnBrk="1" hangingPunct="1"/>
            <a:r>
              <a:rPr lang="en-US" altLang="en-US"/>
              <a:t>Relative Performance</a:t>
            </a:r>
            <a:endParaRPr lang="en-AU" altLang="en-US"/>
          </a:p>
        </p:txBody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560FF679-2304-9D73-C895-7181603E0B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223962"/>
          </a:xfrm>
        </p:spPr>
        <p:txBody>
          <a:bodyPr/>
          <a:lstStyle/>
          <a:p>
            <a:pPr eaLnBrk="1" hangingPunct="1"/>
            <a:r>
              <a:rPr lang="en-US" altLang="en-US"/>
              <a:t>Define Performance = 1/Execution Time</a:t>
            </a:r>
          </a:p>
          <a:p>
            <a:pPr eaLnBrk="1" hangingPunct="1"/>
            <a:r>
              <a:rPr lang="en-US" altLang="en-US"/>
              <a:t>“X is </a:t>
            </a:r>
            <a:r>
              <a:rPr lang="en-US" altLang="en-US" i="1">
                <a:latin typeface="Times New Roman" panose="02020603050405020304" pitchFamily="18" charset="0"/>
              </a:rPr>
              <a:t>n</a:t>
            </a:r>
            <a:r>
              <a:rPr lang="en-US" altLang="en-US"/>
              <a:t> time faster than Y”</a:t>
            </a:r>
          </a:p>
        </p:txBody>
      </p:sp>
      <p:graphicFrame>
        <p:nvGraphicFramePr>
          <p:cNvPr id="56325" name="Object 4">
            <a:extLst>
              <a:ext uri="{FF2B5EF4-FFF2-40B4-BE49-F238E27FC236}">
                <a16:creationId xmlns:a16="http://schemas.microsoft.com/office/drawing/2014/main" id="{954C6096-0619-F8CB-F46C-761C3128C5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47813" y="2420938"/>
          <a:ext cx="5765800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0274200" imgH="10528300" progId="Equation.3">
                  <p:embed/>
                </p:oleObj>
              </mc:Choice>
              <mc:Fallback>
                <p:oleObj name="Equation" r:id="rId3" imgW="60274200" imgH="10528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2420938"/>
                        <a:ext cx="5765800" cy="1008062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6" name="Rectangle 5">
            <a:extLst>
              <a:ext uri="{FF2B5EF4-FFF2-40B4-BE49-F238E27FC236}">
                <a16:creationId xmlns:a16="http://schemas.microsoft.com/office/drawing/2014/main" id="{072EB204-FF65-4F69-A5A3-7C4825E0F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3573463"/>
            <a:ext cx="827087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Example: time taken to run a program</a:t>
            </a:r>
          </a:p>
          <a:p>
            <a:pPr lvl="1" eaLnBrk="1" hangingPunct="1"/>
            <a:r>
              <a:rPr lang="en-US" altLang="en-US"/>
              <a:t>10s on A, 15s on B</a:t>
            </a:r>
          </a:p>
          <a:p>
            <a:pPr lvl="1" eaLnBrk="1" hangingPunct="1"/>
            <a:r>
              <a:rPr lang="en-US" altLang="en-US"/>
              <a:t>Execution Time</a:t>
            </a:r>
            <a:r>
              <a:rPr lang="en-US" altLang="en-US" baseline="-25000"/>
              <a:t>B</a:t>
            </a:r>
            <a:r>
              <a:rPr lang="en-US" altLang="en-US"/>
              <a:t> / Execution Time</a:t>
            </a:r>
            <a:r>
              <a:rPr lang="en-US" altLang="en-US" baseline="-25000"/>
              <a:t>A</a:t>
            </a:r>
            <a:br>
              <a:rPr lang="en-US" altLang="en-US"/>
            </a:br>
            <a:r>
              <a:rPr lang="en-US" altLang="en-US"/>
              <a:t>= 15s / 10s = 1.5</a:t>
            </a:r>
          </a:p>
          <a:p>
            <a:pPr lvl="1" eaLnBrk="1" hangingPunct="1"/>
            <a:r>
              <a:rPr lang="en-US" altLang="en-US"/>
              <a:t>So A is 1.5 times faster than B</a:t>
            </a:r>
            <a:endParaRPr lang="en-AU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oter Placeholder 3">
            <a:extLst>
              <a:ext uri="{FF2B5EF4-FFF2-40B4-BE49-F238E27FC236}">
                <a16:creationId xmlns:a16="http://schemas.microsoft.com/office/drawing/2014/main" id="{AE11A2AF-A25B-A10C-D172-F0EED6DA6E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dirty="0"/>
              <a:t>Chapter 1 — Computer Abstractions and Technology — </a:t>
            </a:r>
            <a:fld id="{57510F3B-C98A-344A-8670-A8335829CC13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AU" altLang="en-US" sz="1400" dirty="0"/>
          </a:p>
        </p:txBody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34B014AF-D29A-8FB0-7DD1-CE8D47902A8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Elapsed time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Total response time, including all aspects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/>
              <a:t>Processing, I/O, OS overhead, idle time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Determines system performance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CPU time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Time spent processing a given job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/>
              <a:t>Discounts I/O time, other jobs’ shares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Comprises user CPU time and system CPU time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Different programs are affected differently by CPU and system performance</a:t>
            </a: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087FC23D-CF92-7593-F0F1-0259085FBF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pPr eaLnBrk="1" hangingPunct="1"/>
            <a:r>
              <a:rPr lang="en-US" altLang="en-US"/>
              <a:t>Measuring Execution Time</a:t>
            </a:r>
            <a:endParaRPr lang="en-AU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156627-A3A5-B90B-2D6E-64C404EDD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December 29, 2023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513106-C6F1-C1C2-0235-3FC6C7CA8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7C1309-336D-6F9F-E15D-7167C750C5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D3033B5-CF20-735D-4DD4-CC42EF7A9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</a:t>
            </a:r>
          </a:p>
        </p:txBody>
      </p:sp>
      <p:pic>
        <p:nvPicPr>
          <p:cNvPr id="6" name="Picture 5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B2364C75-E8C7-70C3-2C4A-A8D81B16D6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344"/>
          <a:stretch/>
        </p:blipFill>
        <p:spPr bwMode="auto">
          <a:xfrm>
            <a:off x="472440" y="1659393"/>
            <a:ext cx="8088630" cy="28534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411647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047543-94CB-19F1-94A3-C5D2BE40A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 dirty="0"/>
              <a:t>Measuring Time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50D5069-1FC8-42A1-D47C-C204ABE597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298332"/>
              </p:ext>
            </p:extLst>
          </p:nvPr>
        </p:nvGraphicFramePr>
        <p:xfrm>
          <a:off x="660085" y="1916832"/>
          <a:ext cx="8250442" cy="383887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46219">
                  <a:extLst>
                    <a:ext uri="{9D8B030D-6E8A-4147-A177-3AD203B41FA5}">
                      <a16:colId xmlns:a16="http://schemas.microsoft.com/office/drawing/2014/main" val="3426625777"/>
                    </a:ext>
                  </a:extLst>
                </a:gridCol>
                <a:gridCol w="1147695">
                  <a:extLst>
                    <a:ext uri="{9D8B030D-6E8A-4147-A177-3AD203B41FA5}">
                      <a16:colId xmlns:a16="http://schemas.microsoft.com/office/drawing/2014/main" val="1130006733"/>
                    </a:ext>
                  </a:extLst>
                </a:gridCol>
                <a:gridCol w="1065684">
                  <a:extLst>
                    <a:ext uri="{9D8B030D-6E8A-4147-A177-3AD203B41FA5}">
                      <a16:colId xmlns:a16="http://schemas.microsoft.com/office/drawing/2014/main" val="346612327"/>
                    </a:ext>
                  </a:extLst>
                </a:gridCol>
                <a:gridCol w="2395133">
                  <a:extLst>
                    <a:ext uri="{9D8B030D-6E8A-4147-A177-3AD203B41FA5}">
                      <a16:colId xmlns:a16="http://schemas.microsoft.com/office/drawing/2014/main" val="3305088766"/>
                    </a:ext>
                  </a:extLst>
                </a:gridCol>
                <a:gridCol w="1995711">
                  <a:extLst>
                    <a:ext uri="{9D8B030D-6E8A-4147-A177-3AD203B41FA5}">
                      <a16:colId xmlns:a16="http://schemas.microsoft.com/office/drawing/2014/main" val="2804091420"/>
                    </a:ext>
                  </a:extLst>
                </a:gridCol>
              </a:tblGrid>
              <a:tr h="639813">
                <a:tc>
                  <a:txBody>
                    <a:bodyPr/>
                    <a:lstStyle/>
                    <a:p>
                      <a:r>
                        <a:rPr lang="en-US" dirty="0"/>
                        <a:t>Abbreviation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Portion of a 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Decimal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138281"/>
                  </a:ext>
                </a:extLst>
              </a:tr>
              <a:tr h="639813"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Second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5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1350" b="0" i="0" u="none" strike="noStrike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135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Sec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Second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18123"/>
                  </a:ext>
                </a:extLst>
              </a:tr>
              <a:tr h="639813">
                <a:tc>
                  <a:txBody>
                    <a:bodyPr/>
                    <a:lstStyle/>
                    <a:p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5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1350" b="0" i="0" u="none" strike="noStrike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−3</a:t>
                      </a:r>
                      <a:r>
                        <a:rPr lang="en-US" sz="135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Sec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thousandth of a 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097519"/>
                  </a:ext>
                </a:extLst>
              </a:tr>
              <a:tr h="639813">
                <a:tc>
                  <a:txBody>
                    <a:bodyPr/>
                    <a:lstStyle/>
                    <a:p>
                      <a:r>
                        <a:rPr lang="el-G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 (us)</a:t>
                      </a:r>
                      <a:endParaRPr 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5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1350" b="0" i="0" u="none" strike="noStrike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−6</a:t>
                      </a:r>
                      <a:r>
                        <a:rPr lang="en-US" sz="135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Sec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 millionth of a 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0.000001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98659"/>
                  </a:ext>
                </a:extLst>
              </a:tr>
              <a:tr h="639813">
                <a:tc>
                  <a:txBody>
                    <a:bodyPr/>
                    <a:lstStyle/>
                    <a:p>
                      <a:r>
                        <a:rPr lang="en-US" dirty="0"/>
                        <a:t>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5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1350" b="0" i="0" u="none" strike="noStrike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−9</a:t>
                      </a:r>
                      <a:r>
                        <a:rPr lang="en-US" sz="135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Sec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 billionth of a 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0.000000001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302753"/>
                  </a:ext>
                </a:extLst>
              </a:tr>
              <a:tr h="639813">
                <a:tc>
                  <a:txBody>
                    <a:bodyPr/>
                    <a:lstStyle/>
                    <a:p>
                      <a:r>
                        <a:rPr lang="en-US" dirty="0" err="1"/>
                        <a:t>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5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1350" b="0" i="0" u="none" strike="noStrike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−12</a:t>
                      </a:r>
                      <a:r>
                        <a:rPr lang="en-US" sz="135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Sec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 trillionth of a 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0.000000000001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853966"/>
                  </a:ext>
                </a:extLst>
              </a:tr>
            </a:tbl>
          </a:graphicData>
        </a:graphic>
      </p:graphicFrame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A942FB8C-8E75-A5B1-5843-93F88D937E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692275" y="6381750"/>
            <a:ext cx="7272338" cy="3587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dirty="0"/>
              <a:t>Chapter 1 — Computer Abstractions and Technology — </a:t>
            </a:r>
            <a:fld id="{57510F3B-C98A-344A-8670-A8335829CC13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AU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202246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047543-94CB-19F1-94A3-C5D2BE40A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 dirty="0"/>
              <a:t>Clock Rate : Clock Cycle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50D5069-1FC8-42A1-D47C-C204ABE597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208503"/>
              </p:ext>
            </p:extLst>
          </p:nvPr>
        </p:nvGraphicFramePr>
        <p:xfrm>
          <a:off x="655047" y="1124745"/>
          <a:ext cx="7949402" cy="511495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4115">
                  <a:extLst>
                    <a:ext uri="{9D8B030D-6E8A-4147-A177-3AD203B41FA5}">
                      <a16:colId xmlns:a16="http://schemas.microsoft.com/office/drawing/2014/main" val="1130006733"/>
                    </a:ext>
                  </a:extLst>
                </a:gridCol>
                <a:gridCol w="1432678">
                  <a:extLst>
                    <a:ext uri="{9D8B030D-6E8A-4147-A177-3AD203B41FA5}">
                      <a16:colId xmlns:a16="http://schemas.microsoft.com/office/drawing/2014/main" val="346612327"/>
                    </a:ext>
                  </a:extLst>
                </a:gridCol>
                <a:gridCol w="1715799">
                  <a:extLst>
                    <a:ext uri="{9D8B030D-6E8A-4147-A177-3AD203B41FA5}">
                      <a16:colId xmlns:a16="http://schemas.microsoft.com/office/drawing/2014/main" val="3305088766"/>
                    </a:ext>
                  </a:extLst>
                </a:gridCol>
                <a:gridCol w="1878405">
                  <a:extLst>
                    <a:ext uri="{9D8B030D-6E8A-4147-A177-3AD203B41FA5}">
                      <a16:colId xmlns:a16="http://schemas.microsoft.com/office/drawing/2014/main" val="2872232457"/>
                    </a:ext>
                  </a:extLst>
                </a:gridCol>
                <a:gridCol w="1878405">
                  <a:extLst>
                    <a:ext uri="{9D8B030D-6E8A-4147-A177-3AD203B41FA5}">
                      <a16:colId xmlns:a16="http://schemas.microsoft.com/office/drawing/2014/main" val="2179955456"/>
                    </a:ext>
                  </a:extLst>
                </a:gridCol>
              </a:tblGrid>
              <a:tr h="1213009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</a:pPr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</a:pPr>
                      <a:r>
                        <a:rPr lang="en-US" dirty="0"/>
                        <a:t>Cycles/sec</a:t>
                      </a:r>
                    </a:p>
                    <a:p>
                      <a:pPr algn="ctr">
                        <a:spcBef>
                          <a:spcPts val="0"/>
                        </a:spcBef>
                      </a:pPr>
                      <a:r>
                        <a:rPr lang="en-US" dirty="0"/>
                        <a:t>Clock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</a:pPr>
                      <a:r>
                        <a:rPr lang="en-US" dirty="0"/>
                        <a:t>Sec / Cycle</a:t>
                      </a:r>
                    </a:p>
                    <a:p>
                      <a:pPr algn="ctr">
                        <a:spcBef>
                          <a:spcPts val="0"/>
                        </a:spcBef>
                      </a:pPr>
                      <a:r>
                        <a:rPr lang="en-US" dirty="0"/>
                        <a:t>Clock Cycle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</a:pPr>
                      <a:r>
                        <a:rPr lang="en-US" dirty="0"/>
                        <a:t>Sec / Cycle</a:t>
                      </a:r>
                    </a:p>
                    <a:p>
                      <a:pPr algn="ctr">
                        <a:spcBef>
                          <a:spcPts val="0"/>
                        </a:spcBef>
                      </a:pPr>
                      <a:r>
                        <a:rPr lang="en-US" dirty="0"/>
                        <a:t>Clock Cycle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</a:pPr>
                      <a:r>
                        <a:rPr lang="en-US" dirty="0"/>
                        <a:t>Seconds /</a:t>
                      </a:r>
                    </a:p>
                    <a:p>
                      <a:pPr algn="ctr">
                        <a:spcBef>
                          <a:spcPts val="0"/>
                        </a:spcBef>
                      </a:pPr>
                      <a:r>
                        <a:rPr lang="en-US" dirty="0"/>
                        <a:t> 1 cycle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6138281"/>
                  </a:ext>
                </a:extLst>
              </a:tr>
              <a:tr h="485619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 MHz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x 10</a:t>
                      </a:r>
                      <a:r>
                        <a:rPr lang="en-US" sz="1800" b="0" i="0" u="none" strike="noStrike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</a:pP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x 10</a:t>
                      </a:r>
                      <a:r>
                        <a:rPr lang="en-US" sz="1800" b="0" i="0" u="none" strike="noStrike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-6</a:t>
                      </a:r>
                      <a:endParaRPr lang="en-US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r>
                        <a:rPr lang="el-G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endParaRPr lang="en-US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</a:pPr>
                      <a:endParaRPr lang="en-US" baseline="30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9097519"/>
                  </a:ext>
                </a:extLst>
              </a:tr>
              <a:tr h="485619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 MHz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x 10</a:t>
                      </a:r>
                      <a:r>
                        <a:rPr lang="en-US" sz="1800" b="0" i="0" u="none" strike="noStrike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</a:pP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x 10</a:t>
                      </a:r>
                      <a:r>
                        <a:rPr lang="en-US" sz="1800" b="0" i="0" u="none" strike="noStrike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-9</a:t>
                      </a:r>
                      <a:endParaRPr lang="en-US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ns</a:t>
                      </a:r>
                      <a:endParaRPr lang="en-US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ns</a:t>
                      </a:r>
                      <a:endParaRPr lang="en-US" baseline="30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8223096"/>
                  </a:ext>
                </a:extLst>
              </a:tr>
              <a:tr h="485619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 GHz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x 10</a:t>
                      </a:r>
                      <a:r>
                        <a:rPr lang="en-US" sz="1800" b="0" i="0" u="none" strike="noStrike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x 10</a:t>
                      </a:r>
                      <a:r>
                        <a:rPr lang="en-US" sz="1800" b="0" i="0" u="none" strike="noStrike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-9</a:t>
                      </a:r>
                      <a:endParaRPr lang="en-US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ns</a:t>
                      </a:r>
                      <a:endParaRPr lang="en-US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ns</a:t>
                      </a:r>
                      <a:endParaRPr lang="en-US" baseline="30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898659"/>
                  </a:ext>
                </a:extLst>
              </a:tr>
              <a:tr h="653158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2.5 GHz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 x 10</a:t>
                      </a:r>
                      <a:r>
                        <a:rPr lang="en-US" sz="1800" b="0" i="0" u="none" strike="noStrike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 x 10</a:t>
                      </a:r>
                      <a:r>
                        <a:rPr lang="en-US" sz="1800" b="0" i="0" u="none" strike="noStrike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-12</a:t>
                      </a:r>
                      <a:endParaRPr lang="en-US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 </a:t>
                      </a:r>
                      <a:r>
                        <a:rPr lang="en-US" sz="1800" b="0" i="0" u="none" strike="noStrike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ps</a:t>
                      </a:r>
                      <a:endParaRPr lang="en-US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.4 ns</a:t>
                      </a:r>
                      <a:endParaRPr lang="en-US" baseline="30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130017"/>
                  </a:ext>
                </a:extLst>
              </a:tr>
              <a:tr h="653158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5.0 GHz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5.0 x 10</a:t>
                      </a:r>
                      <a:r>
                        <a:rPr lang="en-US" sz="1800" b="0" i="0" u="none" strike="noStrike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x 10</a:t>
                      </a:r>
                      <a:r>
                        <a:rPr lang="en-US" sz="1800" b="0" i="0" u="none" strike="noStrike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-12</a:t>
                      </a:r>
                      <a:endParaRPr lang="en-US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</a:t>
                      </a:r>
                      <a:r>
                        <a:rPr lang="en-US" sz="1800" b="0" i="0" u="none" strike="noStrike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ps</a:t>
                      </a:r>
                      <a:endParaRPr lang="en-US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.2 ns</a:t>
                      </a:r>
                      <a:endParaRPr lang="en-US" baseline="30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5295036"/>
                  </a:ext>
                </a:extLst>
              </a:tr>
              <a:tr h="485619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 GHz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 x 10</a:t>
                      </a:r>
                      <a:r>
                        <a:rPr lang="en-US" sz="1800" b="0" i="0" u="none" strike="noStrike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167 x 10</a:t>
                      </a:r>
                      <a:r>
                        <a:rPr lang="en-US" sz="1800" b="0" i="0" u="none" strike="noStrike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167 </a:t>
                      </a:r>
                      <a:r>
                        <a:rPr lang="en-US" sz="1800" b="0" i="0" u="none" strike="noStrike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.166 ns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9302753"/>
                  </a:ext>
                </a:extLst>
              </a:tr>
              <a:tr h="653158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 THz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x 10</a:t>
                      </a:r>
                      <a:r>
                        <a:rPr lang="en-US" sz="1800" b="0" i="0" u="none" strike="noStrike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333 x 10</a:t>
                      </a:r>
                      <a:r>
                        <a:rPr lang="en-US" sz="1800" b="0" i="0" u="none" strike="noStrike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333 fs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0.000333ns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3078305"/>
                  </a:ext>
                </a:extLst>
              </a:tr>
            </a:tbl>
          </a:graphicData>
        </a:graphic>
      </p:graphicFrame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A942FB8C-8E75-A5B1-5843-93F88D937E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692275" y="6381750"/>
            <a:ext cx="7272338" cy="3587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dirty="0"/>
              <a:t>Chapter 1 — Computer Abstractions and Technology — </a:t>
            </a:r>
            <a:fld id="{57510F3B-C98A-344A-8670-A8335829CC13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AU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03961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4825D9-1B8A-FCFF-C564-70AA52275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Speed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0AC1795-8F44-154C-8149-153C98F776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64413"/>
              </p:ext>
            </p:extLst>
          </p:nvPr>
        </p:nvGraphicFramePr>
        <p:xfrm>
          <a:off x="1285874" y="1700808"/>
          <a:ext cx="6572252" cy="4023360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1643063">
                  <a:extLst>
                    <a:ext uri="{9D8B030D-6E8A-4147-A177-3AD203B41FA5}">
                      <a16:colId xmlns:a16="http://schemas.microsoft.com/office/drawing/2014/main" val="3774447042"/>
                    </a:ext>
                  </a:extLst>
                </a:gridCol>
                <a:gridCol w="1643063">
                  <a:extLst>
                    <a:ext uri="{9D8B030D-6E8A-4147-A177-3AD203B41FA5}">
                      <a16:colId xmlns:a16="http://schemas.microsoft.com/office/drawing/2014/main" val="4060752050"/>
                    </a:ext>
                  </a:extLst>
                </a:gridCol>
                <a:gridCol w="1643063">
                  <a:extLst>
                    <a:ext uri="{9D8B030D-6E8A-4147-A177-3AD203B41FA5}">
                      <a16:colId xmlns:a16="http://schemas.microsoft.com/office/drawing/2014/main" val="2914547900"/>
                    </a:ext>
                  </a:extLst>
                </a:gridCol>
                <a:gridCol w="1643063">
                  <a:extLst>
                    <a:ext uri="{9D8B030D-6E8A-4147-A177-3AD203B41FA5}">
                      <a16:colId xmlns:a16="http://schemas.microsoft.com/office/drawing/2014/main" val="32979555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Unit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27837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u="none" strike="noStrike" dirty="0" err="1">
                          <a:solidFill>
                            <a:srgbClr val="795CB2"/>
                          </a:solidFill>
                          <a:effectLst/>
                          <a:hlinkClick r:id="rId2" tooltip="Kilo-"/>
                        </a:rPr>
                        <a:t>kilo</a:t>
                      </a:r>
                      <a:r>
                        <a:rPr lang="en-US" sz="1800" dirty="0" err="1">
                          <a:effectLst/>
                        </a:rPr>
                        <a:t>FLOPS</a:t>
                      </a:r>
                      <a:endParaRPr lang="en-US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Thousands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kFLOPS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10</a:t>
                      </a:r>
                      <a:r>
                        <a:rPr lang="en-US" sz="1800" baseline="30000">
                          <a:effectLst/>
                        </a:rPr>
                        <a:t>3</a:t>
                      </a:r>
                      <a:endParaRPr lang="en-US" sz="180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8484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u="none" strike="noStrike">
                          <a:solidFill>
                            <a:srgbClr val="795CB2"/>
                          </a:solidFill>
                          <a:effectLst/>
                          <a:hlinkClick r:id="rId3" tooltip="Mega-"/>
                        </a:rPr>
                        <a:t>mega</a:t>
                      </a:r>
                      <a:r>
                        <a:rPr lang="en-US" sz="1800">
                          <a:effectLst/>
                        </a:rPr>
                        <a:t>FLOPS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Millions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MFLOPS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10</a:t>
                      </a:r>
                      <a:r>
                        <a:rPr lang="en-US" sz="1800" baseline="30000" dirty="0">
                          <a:effectLst/>
                        </a:rPr>
                        <a:t>6</a:t>
                      </a:r>
                      <a:endParaRPr lang="en-US" sz="18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13710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u="none" strike="noStrike" dirty="0" err="1">
                          <a:solidFill>
                            <a:srgbClr val="795CB2"/>
                          </a:solidFill>
                          <a:effectLst/>
                          <a:hlinkClick r:id="rId4" tooltip="Giga-"/>
                        </a:rPr>
                        <a:t>giga</a:t>
                      </a:r>
                      <a:r>
                        <a:rPr lang="en-US" sz="1800" dirty="0" err="1">
                          <a:effectLst/>
                        </a:rPr>
                        <a:t>FLOPS</a:t>
                      </a:r>
                      <a:endParaRPr lang="en-US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Billions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GFLOPS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10</a:t>
                      </a:r>
                      <a:r>
                        <a:rPr lang="en-US" sz="1800" baseline="30000">
                          <a:effectLst/>
                        </a:rPr>
                        <a:t>9</a:t>
                      </a:r>
                      <a:endParaRPr lang="en-US" sz="180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1328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u="none" strike="noStrike" dirty="0" err="1">
                          <a:solidFill>
                            <a:srgbClr val="795CB2"/>
                          </a:solidFill>
                          <a:effectLst/>
                          <a:hlinkClick r:id="rId5" tooltip="Tera-"/>
                        </a:rPr>
                        <a:t>tera</a:t>
                      </a:r>
                      <a:r>
                        <a:rPr lang="en-US" sz="1800" dirty="0" err="1">
                          <a:effectLst/>
                        </a:rPr>
                        <a:t>FLOPS</a:t>
                      </a:r>
                      <a:endParaRPr lang="en-US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Trillions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TFLOPS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10</a:t>
                      </a:r>
                      <a:r>
                        <a:rPr lang="en-US" sz="1800" baseline="30000">
                          <a:effectLst/>
                        </a:rPr>
                        <a:t>12</a:t>
                      </a:r>
                      <a:endParaRPr lang="en-US" sz="180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4939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u="none" strike="noStrike" dirty="0" err="1">
                          <a:solidFill>
                            <a:srgbClr val="795CB2"/>
                          </a:solidFill>
                          <a:effectLst/>
                          <a:hlinkClick r:id="rId6" tooltip="Peta-"/>
                        </a:rPr>
                        <a:t>peta</a:t>
                      </a:r>
                      <a:r>
                        <a:rPr lang="en-US" sz="1800" dirty="0" err="1">
                          <a:effectLst/>
                        </a:rPr>
                        <a:t>FLOPS</a:t>
                      </a:r>
                      <a:endParaRPr lang="en-US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Quad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PFLOPS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10</a:t>
                      </a:r>
                      <a:r>
                        <a:rPr lang="en-US" sz="1800" baseline="30000">
                          <a:effectLst/>
                        </a:rPr>
                        <a:t>15</a:t>
                      </a:r>
                      <a:endParaRPr lang="en-US" sz="180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37240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u="none" strike="noStrike" dirty="0" err="1">
                          <a:solidFill>
                            <a:srgbClr val="795CB2"/>
                          </a:solidFill>
                          <a:effectLst/>
                          <a:hlinkClick r:id="rId7" tooltip="Exa-"/>
                        </a:rPr>
                        <a:t>exa</a:t>
                      </a:r>
                      <a:r>
                        <a:rPr lang="en-US" sz="1800" dirty="0" err="1">
                          <a:effectLst/>
                        </a:rPr>
                        <a:t>FLOPS</a:t>
                      </a:r>
                      <a:endParaRPr lang="en-US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Quint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EFLOPS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10</a:t>
                      </a:r>
                      <a:r>
                        <a:rPr lang="en-US" sz="1800" baseline="30000">
                          <a:effectLst/>
                        </a:rPr>
                        <a:t>18</a:t>
                      </a:r>
                      <a:endParaRPr lang="en-US" sz="180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7176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u="none" strike="noStrike" dirty="0" err="1">
                          <a:solidFill>
                            <a:srgbClr val="795CB2"/>
                          </a:solidFill>
                          <a:effectLst/>
                          <a:hlinkClick r:id="rId8" tooltip="Zetta-"/>
                        </a:rPr>
                        <a:t>zetta</a:t>
                      </a:r>
                      <a:r>
                        <a:rPr lang="en-US" sz="1800" dirty="0" err="1">
                          <a:effectLst/>
                        </a:rPr>
                        <a:t>FLOPS</a:t>
                      </a:r>
                      <a:endParaRPr lang="en-US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ZFLOPS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10</a:t>
                      </a:r>
                      <a:r>
                        <a:rPr lang="en-US" sz="1800" baseline="30000">
                          <a:effectLst/>
                        </a:rPr>
                        <a:t>21</a:t>
                      </a:r>
                      <a:endParaRPr lang="en-US" sz="180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49961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u="none" strike="noStrike" dirty="0" err="1">
                          <a:solidFill>
                            <a:srgbClr val="795CB2"/>
                          </a:solidFill>
                          <a:effectLst/>
                          <a:hlinkClick r:id="rId9" tooltip="Yotta-"/>
                        </a:rPr>
                        <a:t>yotta</a:t>
                      </a:r>
                      <a:r>
                        <a:rPr lang="en-US" sz="1800" dirty="0" err="1">
                          <a:effectLst/>
                        </a:rPr>
                        <a:t>FLOPS</a:t>
                      </a:r>
                      <a:endParaRPr lang="en-US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Sep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YFLOPS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10</a:t>
                      </a:r>
                      <a:r>
                        <a:rPr lang="en-US" sz="1800" baseline="30000">
                          <a:effectLst/>
                        </a:rPr>
                        <a:t>24</a:t>
                      </a:r>
                      <a:endParaRPr lang="en-US" sz="180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94742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u="none" strike="noStrike" dirty="0" err="1">
                          <a:solidFill>
                            <a:srgbClr val="795CB2"/>
                          </a:solidFill>
                          <a:effectLst/>
                          <a:hlinkClick r:id="rId10" tooltip="Ronna-"/>
                        </a:rPr>
                        <a:t>ronna</a:t>
                      </a:r>
                      <a:r>
                        <a:rPr lang="en-US" sz="1800" dirty="0" err="1">
                          <a:effectLst/>
                        </a:rPr>
                        <a:t>FLOPS</a:t>
                      </a:r>
                      <a:endParaRPr lang="en-US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RFLOPS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10</a:t>
                      </a:r>
                      <a:r>
                        <a:rPr lang="en-US" sz="1800" baseline="30000" dirty="0">
                          <a:effectLst/>
                        </a:rPr>
                        <a:t>27</a:t>
                      </a:r>
                      <a:endParaRPr lang="en-US" sz="18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3484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u="none" strike="noStrike" dirty="0" err="1">
                          <a:solidFill>
                            <a:srgbClr val="795CB2"/>
                          </a:solidFill>
                          <a:effectLst/>
                          <a:hlinkClick r:id="rId11" tooltip="Quetta-"/>
                        </a:rPr>
                        <a:t>quetta</a:t>
                      </a:r>
                      <a:r>
                        <a:rPr lang="en-US" sz="1800" dirty="0" err="1">
                          <a:effectLst/>
                        </a:rPr>
                        <a:t>FLOPS</a:t>
                      </a:r>
                      <a:endParaRPr lang="en-US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Non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QFLOPS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10</a:t>
                      </a:r>
                      <a:r>
                        <a:rPr lang="en-US" sz="1800" baseline="30000" dirty="0">
                          <a:effectLst/>
                        </a:rPr>
                        <a:t>30</a:t>
                      </a:r>
                      <a:endParaRPr lang="en-US" sz="18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7139717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B61D39-47D2-E583-02B1-B1C56D6FCAC8}"/>
              </a:ext>
            </a:extLst>
          </p:cNvPr>
          <p:cNvSpPr txBox="1">
            <a:spLocks/>
          </p:cNvSpPr>
          <p:nvPr/>
        </p:nvSpPr>
        <p:spPr>
          <a:xfrm>
            <a:off x="1692275" y="6381750"/>
            <a:ext cx="7272338" cy="3587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77"/>
              <a:buChar char="n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dirty="0"/>
              <a:t>Chapter 1 — Computer Abstractions and Technology — </a:t>
            </a:r>
            <a:fld id="{57510F3B-C98A-344A-8670-A8335829CC13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en-AU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530177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Footer Placeholder 3">
            <a:extLst>
              <a:ext uri="{FF2B5EF4-FFF2-40B4-BE49-F238E27FC236}">
                <a16:creationId xmlns:a16="http://schemas.microsoft.com/office/drawing/2014/main" id="{6083DF9A-0317-E4B7-917D-D3F208653B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dirty="0"/>
              <a:t>Chapter 1 — Computer Abstractions and Technology — </a:t>
            </a:r>
            <a:fld id="{95D8F76A-D904-FD4A-88F8-A9E88524BA0D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lang="en-AU" altLang="en-US" sz="1400" dirty="0"/>
          </a:p>
        </p:txBody>
      </p:sp>
      <p:sp>
        <p:nvSpPr>
          <p:cNvPr id="60419" name="Line 2">
            <a:extLst>
              <a:ext uri="{FF2B5EF4-FFF2-40B4-BE49-F238E27FC236}">
                <a16:creationId xmlns:a16="http://schemas.microsoft.com/office/drawing/2014/main" id="{7ADBC667-A090-8116-7FB9-6ECCE2DB986A}"/>
              </a:ext>
            </a:extLst>
          </p:cNvPr>
          <p:cNvSpPr>
            <a:spLocks noChangeShapeType="1"/>
          </p:cNvSpPr>
          <p:nvPr/>
        </p:nvSpPr>
        <p:spPr bwMode="auto">
          <a:xfrm>
            <a:off x="2627313" y="2493963"/>
            <a:ext cx="17287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20" name="Line 3">
            <a:extLst>
              <a:ext uri="{FF2B5EF4-FFF2-40B4-BE49-F238E27FC236}">
                <a16:creationId xmlns:a16="http://schemas.microsoft.com/office/drawing/2014/main" id="{98567F3C-10E8-25E5-35EF-BCA99732C7CA}"/>
              </a:ext>
            </a:extLst>
          </p:cNvPr>
          <p:cNvSpPr>
            <a:spLocks noChangeShapeType="1"/>
          </p:cNvSpPr>
          <p:nvPr/>
        </p:nvSpPr>
        <p:spPr bwMode="auto">
          <a:xfrm>
            <a:off x="2627313" y="2565400"/>
            <a:ext cx="0" cy="16557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21" name="Line 4">
            <a:extLst>
              <a:ext uri="{FF2B5EF4-FFF2-40B4-BE49-F238E27FC236}">
                <a16:creationId xmlns:a16="http://schemas.microsoft.com/office/drawing/2014/main" id="{6CFE81E6-9493-09A6-3F5E-A380AA139A9B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6100" y="2565400"/>
            <a:ext cx="0" cy="16557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22" name="Line 5">
            <a:extLst>
              <a:ext uri="{FF2B5EF4-FFF2-40B4-BE49-F238E27FC236}">
                <a16:creationId xmlns:a16="http://schemas.microsoft.com/office/drawing/2014/main" id="{15DF9400-0093-289B-5AAB-272FB0DC3CC7}"/>
              </a:ext>
            </a:extLst>
          </p:cNvPr>
          <p:cNvSpPr>
            <a:spLocks noChangeShapeType="1"/>
          </p:cNvSpPr>
          <p:nvPr/>
        </p:nvSpPr>
        <p:spPr bwMode="auto">
          <a:xfrm>
            <a:off x="6083300" y="2565400"/>
            <a:ext cx="0" cy="16557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23" name="Line 6">
            <a:extLst>
              <a:ext uri="{FF2B5EF4-FFF2-40B4-BE49-F238E27FC236}">
                <a16:creationId xmlns:a16="http://schemas.microsoft.com/office/drawing/2014/main" id="{339202C9-5F20-07CC-2F66-EFCE6303DB82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2088" y="2565400"/>
            <a:ext cx="0" cy="16557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24" name="Rectangle 7">
            <a:extLst>
              <a:ext uri="{FF2B5EF4-FFF2-40B4-BE49-F238E27FC236}">
                <a16:creationId xmlns:a16="http://schemas.microsoft.com/office/drawing/2014/main" id="{35BE792C-2BAB-D073-CA0A-137134009A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pPr eaLnBrk="1" hangingPunct="1"/>
            <a:r>
              <a:rPr lang="en-US" altLang="en-US"/>
              <a:t>CPU Clocking</a:t>
            </a:r>
            <a:endParaRPr lang="en-AU" altLang="en-US"/>
          </a:p>
        </p:txBody>
      </p:sp>
      <p:sp>
        <p:nvSpPr>
          <p:cNvPr id="60425" name="Rectangle 8">
            <a:extLst>
              <a:ext uri="{FF2B5EF4-FFF2-40B4-BE49-F238E27FC236}">
                <a16:creationId xmlns:a16="http://schemas.microsoft.com/office/drawing/2014/main" id="{85CED241-D2A9-0B4D-0604-B3CA3C3BA3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228725"/>
          </a:xfrm>
        </p:spPr>
        <p:txBody>
          <a:bodyPr/>
          <a:lstStyle/>
          <a:p>
            <a:pPr eaLnBrk="1" hangingPunct="1"/>
            <a:r>
              <a:rPr lang="en-US" altLang="en-US" sz="2800"/>
              <a:t>Operation of digital hardware governed by a constant-rate clock</a:t>
            </a:r>
            <a:endParaRPr lang="en-AU" altLang="en-US" sz="2800"/>
          </a:p>
        </p:txBody>
      </p:sp>
      <p:sp>
        <p:nvSpPr>
          <p:cNvPr id="60426" name="Line 10">
            <a:extLst>
              <a:ext uri="{FF2B5EF4-FFF2-40B4-BE49-F238E27FC236}">
                <a16:creationId xmlns:a16="http://schemas.microsoft.com/office/drawing/2014/main" id="{E5BB1843-8E93-B78D-D575-97E4585EF70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27313" y="2709863"/>
            <a:ext cx="863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27" name="Line 11">
            <a:extLst>
              <a:ext uri="{FF2B5EF4-FFF2-40B4-BE49-F238E27FC236}">
                <a16:creationId xmlns:a16="http://schemas.microsoft.com/office/drawing/2014/main" id="{66C4A3A0-4C02-5A98-75B9-4C321ADD5042}"/>
              </a:ext>
            </a:extLst>
          </p:cNvPr>
          <p:cNvSpPr>
            <a:spLocks noChangeShapeType="1"/>
          </p:cNvSpPr>
          <p:nvPr/>
        </p:nvSpPr>
        <p:spPr bwMode="auto">
          <a:xfrm>
            <a:off x="2627313" y="2709863"/>
            <a:ext cx="0" cy="2873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28" name="Line 12">
            <a:extLst>
              <a:ext uri="{FF2B5EF4-FFF2-40B4-BE49-F238E27FC236}">
                <a16:creationId xmlns:a16="http://schemas.microsoft.com/office/drawing/2014/main" id="{847CDB75-EEB8-4E0D-4080-CB31D59FB04D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0913" y="2709863"/>
            <a:ext cx="0" cy="2873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29" name="Line 13">
            <a:extLst>
              <a:ext uri="{FF2B5EF4-FFF2-40B4-BE49-F238E27FC236}">
                <a16:creationId xmlns:a16="http://schemas.microsoft.com/office/drawing/2014/main" id="{58FAB65D-F111-A8BC-8605-50191A2CEA4F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0913" y="2997200"/>
            <a:ext cx="863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30" name="Line 14">
            <a:extLst>
              <a:ext uri="{FF2B5EF4-FFF2-40B4-BE49-F238E27FC236}">
                <a16:creationId xmlns:a16="http://schemas.microsoft.com/office/drawing/2014/main" id="{6B7F67D0-C0AF-D344-E682-377CE706308C}"/>
              </a:ext>
            </a:extLst>
          </p:cNvPr>
          <p:cNvSpPr>
            <a:spLocks noChangeShapeType="1"/>
          </p:cNvSpPr>
          <p:nvPr/>
        </p:nvSpPr>
        <p:spPr bwMode="auto">
          <a:xfrm>
            <a:off x="2339975" y="2997200"/>
            <a:ext cx="2873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31" name="Line 15">
            <a:extLst>
              <a:ext uri="{FF2B5EF4-FFF2-40B4-BE49-F238E27FC236}">
                <a16:creationId xmlns:a16="http://schemas.microsoft.com/office/drawing/2014/main" id="{D9F93D16-9370-B52D-3E49-405CFC1BD136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6100" y="2709863"/>
            <a:ext cx="863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32" name="Line 16">
            <a:extLst>
              <a:ext uri="{FF2B5EF4-FFF2-40B4-BE49-F238E27FC236}">
                <a16:creationId xmlns:a16="http://schemas.microsoft.com/office/drawing/2014/main" id="{5EB24C92-7AB4-6FD0-D94F-057370675A64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6100" y="2709863"/>
            <a:ext cx="0" cy="2873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33" name="Line 17">
            <a:extLst>
              <a:ext uri="{FF2B5EF4-FFF2-40B4-BE49-F238E27FC236}">
                <a16:creationId xmlns:a16="http://schemas.microsoft.com/office/drawing/2014/main" id="{F977546A-76BC-E564-90AD-CCA934156E95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9700" y="2709863"/>
            <a:ext cx="0" cy="2873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34" name="Line 18">
            <a:extLst>
              <a:ext uri="{FF2B5EF4-FFF2-40B4-BE49-F238E27FC236}">
                <a16:creationId xmlns:a16="http://schemas.microsoft.com/office/drawing/2014/main" id="{46F19157-0A04-6AEB-4F5C-70C157279D0F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9700" y="2997200"/>
            <a:ext cx="863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35" name="Line 19">
            <a:extLst>
              <a:ext uri="{FF2B5EF4-FFF2-40B4-BE49-F238E27FC236}">
                <a16:creationId xmlns:a16="http://schemas.microsoft.com/office/drawing/2014/main" id="{ADD9D9B8-D61D-D7CF-62F1-96EBEA685D3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83300" y="2709863"/>
            <a:ext cx="863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36" name="Line 20">
            <a:extLst>
              <a:ext uri="{FF2B5EF4-FFF2-40B4-BE49-F238E27FC236}">
                <a16:creationId xmlns:a16="http://schemas.microsoft.com/office/drawing/2014/main" id="{0F6718CB-4255-B45B-327D-CC0F463514F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83300" y="2709863"/>
            <a:ext cx="0" cy="2873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37" name="Line 21">
            <a:extLst>
              <a:ext uri="{FF2B5EF4-FFF2-40B4-BE49-F238E27FC236}">
                <a16:creationId xmlns:a16="http://schemas.microsoft.com/office/drawing/2014/main" id="{938A46D1-E8DD-598B-FFA4-19EE4B2B53D3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6900" y="2709863"/>
            <a:ext cx="0" cy="2873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38" name="Line 22">
            <a:extLst>
              <a:ext uri="{FF2B5EF4-FFF2-40B4-BE49-F238E27FC236}">
                <a16:creationId xmlns:a16="http://schemas.microsoft.com/office/drawing/2014/main" id="{4634BCF4-B40C-9B16-4F52-3205CCF0DE51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6900" y="2997200"/>
            <a:ext cx="863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39" name="Line 23">
            <a:extLst>
              <a:ext uri="{FF2B5EF4-FFF2-40B4-BE49-F238E27FC236}">
                <a16:creationId xmlns:a16="http://schemas.microsoft.com/office/drawing/2014/main" id="{CB8B7ADE-4D77-49A5-D4EB-FE83022AD0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2088" y="2709863"/>
            <a:ext cx="0" cy="2873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40" name="Line 24">
            <a:extLst>
              <a:ext uri="{FF2B5EF4-FFF2-40B4-BE49-F238E27FC236}">
                <a16:creationId xmlns:a16="http://schemas.microsoft.com/office/drawing/2014/main" id="{B35D7DB7-841C-BBF3-4FDB-82A5575219FA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2088" y="2709863"/>
            <a:ext cx="2873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41" name="Freeform 25">
            <a:extLst>
              <a:ext uri="{FF2B5EF4-FFF2-40B4-BE49-F238E27FC236}">
                <a16:creationId xmlns:a16="http://schemas.microsoft.com/office/drawing/2014/main" id="{9E00CDF8-5C66-C818-8BE7-FCD59C023808}"/>
              </a:ext>
            </a:extLst>
          </p:cNvPr>
          <p:cNvSpPr>
            <a:spLocks/>
          </p:cNvSpPr>
          <p:nvPr/>
        </p:nvSpPr>
        <p:spPr bwMode="auto">
          <a:xfrm>
            <a:off x="4211638" y="3789363"/>
            <a:ext cx="288925" cy="287337"/>
          </a:xfrm>
          <a:custGeom>
            <a:avLst/>
            <a:gdLst>
              <a:gd name="T0" fmla="*/ 0 w 182"/>
              <a:gd name="T1" fmla="*/ 2147483646 h 181"/>
              <a:gd name="T2" fmla="*/ 2147483646 w 182"/>
              <a:gd name="T3" fmla="*/ 0 h 181"/>
              <a:gd name="T4" fmla="*/ 2147483646 w 182"/>
              <a:gd name="T5" fmla="*/ 0 h 181"/>
              <a:gd name="T6" fmla="*/ 2147483646 w 182"/>
              <a:gd name="T7" fmla="*/ 2147483646 h 181"/>
              <a:gd name="T8" fmla="*/ 2147483646 w 182"/>
              <a:gd name="T9" fmla="*/ 2147483646 h 181"/>
              <a:gd name="T10" fmla="*/ 2147483646 w 182"/>
              <a:gd name="T11" fmla="*/ 2147483646 h 181"/>
              <a:gd name="T12" fmla="*/ 0 w 182"/>
              <a:gd name="T13" fmla="*/ 2147483646 h 18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82"/>
              <a:gd name="T22" fmla="*/ 0 h 181"/>
              <a:gd name="T23" fmla="*/ 182 w 182"/>
              <a:gd name="T24" fmla="*/ 181 h 18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82" h="181">
                <a:moveTo>
                  <a:pt x="0" y="91"/>
                </a:moveTo>
                <a:lnTo>
                  <a:pt x="46" y="0"/>
                </a:lnTo>
                <a:lnTo>
                  <a:pt x="136" y="0"/>
                </a:lnTo>
                <a:lnTo>
                  <a:pt x="182" y="91"/>
                </a:lnTo>
                <a:lnTo>
                  <a:pt x="136" y="181"/>
                </a:lnTo>
                <a:lnTo>
                  <a:pt x="46" y="181"/>
                </a:lnTo>
                <a:lnTo>
                  <a:pt x="0" y="91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42" name="Freeform 26">
            <a:extLst>
              <a:ext uri="{FF2B5EF4-FFF2-40B4-BE49-F238E27FC236}">
                <a16:creationId xmlns:a16="http://schemas.microsoft.com/office/drawing/2014/main" id="{BF7D612E-04CF-3E4E-9E92-CBC5AACC05AA}"/>
              </a:ext>
            </a:extLst>
          </p:cNvPr>
          <p:cNvSpPr>
            <a:spLocks/>
          </p:cNvSpPr>
          <p:nvPr/>
        </p:nvSpPr>
        <p:spPr bwMode="auto">
          <a:xfrm>
            <a:off x="5940425" y="3789363"/>
            <a:ext cx="288925" cy="287337"/>
          </a:xfrm>
          <a:custGeom>
            <a:avLst/>
            <a:gdLst>
              <a:gd name="T0" fmla="*/ 0 w 182"/>
              <a:gd name="T1" fmla="*/ 2147483646 h 181"/>
              <a:gd name="T2" fmla="*/ 2147483646 w 182"/>
              <a:gd name="T3" fmla="*/ 0 h 181"/>
              <a:gd name="T4" fmla="*/ 2147483646 w 182"/>
              <a:gd name="T5" fmla="*/ 0 h 181"/>
              <a:gd name="T6" fmla="*/ 2147483646 w 182"/>
              <a:gd name="T7" fmla="*/ 2147483646 h 181"/>
              <a:gd name="T8" fmla="*/ 2147483646 w 182"/>
              <a:gd name="T9" fmla="*/ 2147483646 h 181"/>
              <a:gd name="T10" fmla="*/ 2147483646 w 182"/>
              <a:gd name="T11" fmla="*/ 2147483646 h 181"/>
              <a:gd name="T12" fmla="*/ 0 w 182"/>
              <a:gd name="T13" fmla="*/ 2147483646 h 18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82"/>
              <a:gd name="T22" fmla="*/ 0 h 181"/>
              <a:gd name="T23" fmla="*/ 182 w 182"/>
              <a:gd name="T24" fmla="*/ 181 h 18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82" h="181">
                <a:moveTo>
                  <a:pt x="0" y="91"/>
                </a:moveTo>
                <a:lnTo>
                  <a:pt x="46" y="0"/>
                </a:lnTo>
                <a:lnTo>
                  <a:pt x="136" y="0"/>
                </a:lnTo>
                <a:lnTo>
                  <a:pt x="182" y="91"/>
                </a:lnTo>
                <a:lnTo>
                  <a:pt x="136" y="181"/>
                </a:lnTo>
                <a:lnTo>
                  <a:pt x="46" y="181"/>
                </a:lnTo>
                <a:lnTo>
                  <a:pt x="0" y="91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43" name="Freeform 27">
            <a:extLst>
              <a:ext uri="{FF2B5EF4-FFF2-40B4-BE49-F238E27FC236}">
                <a16:creationId xmlns:a16="http://schemas.microsoft.com/office/drawing/2014/main" id="{76FF3E5F-52AD-4CDC-5D16-AA50B2E8C3EF}"/>
              </a:ext>
            </a:extLst>
          </p:cNvPr>
          <p:cNvSpPr>
            <a:spLocks/>
          </p:cNvSpPr>
          <p:nvPr/>
        </p:nvSpPr>
        <p:spPr bwMode="auto">
          <a:xfrm>
            <a:off x="7667625" y="3789363"/>
            <a:ext cx="288925" cy="287337"/>
          </a:xfrm>
          <a:custGeom>
            <a:avLst/>
            <a:gdLst>
              <a:gd name="T0" fmla="*/ 0 w 182"/>
              <a:gd name="T1" fmla="*/ 2147483646 h 181"/>
              <a:gd name="T2" fmla="*/ 2147483646 w 182"/>
              <a:gd name="T3" fmla="*/ 0 h 181"/>
              <a:gd name="T4" fmla="*/ 2147483646 w 182"/>
              <a:gd name="T5" fmla="*/ 0 h 181"/>
              <a:gd name="T6" fmla="*/ 2147483646 w 182"/>
              <a:gd name="T7" fmla="*/ 2147483646 h 181"/>
              <a:gd name="T8" fmla="*/ 2147483646 w 182"/>
              <a:gd name="T9" fmla="*/ 2147483646 h 181"/>
              <a:gd name="T10" fmla="*/ 2147483646 w 182"/>
              <a:gd name="T11" fmla="*/ 2147483646 h 181"/>
              <a:gd name="T12" fmla="*/ 0 w 182"/>
              <a:gd name="T13" fmla="*/ 2147483646 h 18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82"/>
              <a:gd name="T22" fmla="*/ 0 h 181"/>
              <a:gd name="T23" fmla="*/ 182 w 182"/>
              <a:gd name="T24" fmla="*/ 181 h 18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82" h="181">
                <a:moveTo>
                  <a:pt x="0" y="91"/>
                </a:moveTo>
                <a:lnTo>
                  <a:pt x="46" y="0"/>
                </a:lnTo>
                <a:lnTo>
                  <a:pt x="136" y="0"/>
                </a:lnTo>
                <a:lnTo>
                  <a:pt x="182" y="91"/>
                </a:lnTo>
                <a:lnTo>
                  <a:pt x="136" y="181"/>
                </a:lnTo>
                <a:lnTo>
                  <a:pt x="46" y="181"/>
                </a:lnTo>
                <a:lnTo>
                  <a:pt x="0" y="91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44" name="Line 28">
            <a:extLst>
              <a:ext uri="{FF2B5EF4-FFF2-40B4-BE49-F238E27FC236}">
                <a16:creationId xmlns:a16="http://schemas.microsoft.com/office/drawing/2014/main" id="{F905F433-BED6-C299-5DEA-BA5B72D5B809}"/>
              </a:ext>
            </a:extLst>
          </p:cNvPr>
          <p:cNvSpPr>
            <a:spLocks noChangeShapeType="1"/>
          </p:cNvSpPr>
          <p:nvPr/>
        </p:nvSpPr>
        <p:spPr bwMode="auto">
          <a:xfrm>
            <a:off x="2339975" y="4221163"/>
            <a:ext cx="59039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45" name="Line 29">
            <a:extLst>
              <a:ext uri="{FF2B5EF4-FFF2-40B4-BE49-F238E27FC236}">
                <a16:creationId xmlns:a16="http://schemas.microsoft.com/office/drawing/2014/main" id="{3CEB8FF9-1447-B25F-BCF9-AAD3016107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39975" y="2565400"/>
            <a:ext cx="0" cy="1655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46" name="Text Box 30">
            <a:extLst>
              <a:ext uri="{FF2B5EF4-FFF2-40B4-BE49-F238E27FC236}">
                <a16:creationId xmlns:a16="http://schemas.microsoft.com/office/drawing/2014/main" id="{6BD74547-0AD5-7DAF-647F-408BC68717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2714625"/>
            <a:ext cx="1447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Clock (cycles)</a:t>
            </a:r>
            <a:endParaRPr lang="en-AU" altLang="en-US" sz="1600"/>
          </a:p>
        </p:txBody>
      </p:sp>
      <p:sp>
        <p:nvSpPr>
          <p:cNvPr id="60447" name="Text Box 31">
            <a:extLst>
              <a:ext uri="{FF2B5EF4-FFF2-40B4-BE49-F238E27FC236}">
                <a16:creationId xmlns:a16="http://schemas.microsoft.com/office/drawing/2014/main" id="{3E290341-5A59-4715-5B07-70AE141B2F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3146425"/>
            <a:ext cx="16859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Data transfer</a:t>
            </a:r>
            <a:br>
              <a:rPr lang="en-US" altLang="en-US" sz="1600"/>
            </a:br>
            <a:r>
              <a:rPr lang="en-US" altLang="en-US" sz="1600"/>
              <a:t>and computation</a:t>
            </a:r>
            <a:endParaRPr lang="en-AU" altLang="en-US" sz="1600"/>
          </a:p>
        </p:txBody>
      </p:sp>
      <p:sp>
        <p:nvSpPr>
          <p:cNvPr id="60448" name="Text Box 32">
            <a:extLst>
              <a:ext uri="{FF2B5EF4-FFF2-40B4-BE49-F238E27FC236}">
                <a16:creationId xmlns:a16="http://schemas.microsoft.com/office/drawing/2014/main" id="{FD21DB22-585B-6E8C-68FE-6EAC4E865C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3794125"/>
            <a:ext cx="13366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Update state</a:t>
            </a:r>
            <a:endParaRPr lang="en-AU" altLang="en-US" sz="1600"/>
          </a:p>
        </p:txBody>
      </p:sp>
      <p:sp>
        <p:nvSpPr>
          <p:cNvPr id="60449" name="Rectangle 33">
            <a:extLst>
              <a:ext uri="{FF2B5EF4-FFF2-40B4-BE49-F238E27FC236}">
                <a16:creationId xmlns:a16="http://schemas.microsoft.com/office/drawing/2014/main" id="{76DB1BCF-E60A-8755-5FE4-3957328D2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238" y="2420938"/>
            <a:ext cx="1150937" cy="1444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60450" name="Text Box 34">
            <a:extLst>
              <a:ext uri="{FF2B5EF4-FFF2-40B4-BE49-F238E27FC236}">
                <a16:creationId xmlns:a16="http://schemas.microsoft.com/office/drawing/2014/main" id="{8341B27B-D316-47CE-9D91-E0E5021A27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213" y="2281238"/>
            <a:ext cx="1311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Clock period</a:t>
            </a:r>
            <a:endParaRPr lang="en-AU" altLang="en-US" sz="1600"/>
          </a:p>
        </p:txBody>
      </p:sp>
      <p:sp>
        <p:nvSpPr>
          <p:cNvPr id="60451" name="Rectangle 35">
            <a:extLst>
              <a:ext uri="{FF2B5EF4-FFF2-40B4-BE49-F238E27FC236}">
                <a16:creationId xmlns:a16="http://schemas.microsoft.com/office/drawing/2014/main" id="{F363E330-66E3-78FF-C0F5-56D09882D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688" y="4437063"/>
            <a:ext cx="7772400" cy="194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/>
              <a:t>Clock period: duration of a clock cycle</a:t>
            </a:r>
          </a:p>
          <a:p>
            <a:pPr lvl="1" eaLnBrk="1" hangingPunct="1"/>
            <a:r>
              <a:rPr lang="en-US" altLang="en-US" sz="2400"/>
              <a:t>e.g., 250ps = 0.25ns = 250×10</a:t>
            </a:r>
            <a:r>
              <a:rPr lang="en-US" altLang="en-US" sz="2400" baseline="30000"/>
              <a:t>–12</a:t>
            </a:r>
            <a:r>
              <a:rPr lang="en-US" altLang="en-US" sz="2400"/>
              <a:t>s</a:t>
            </a:r>
          </a:p>
          <a:p>
            <a:pPr eaLnBrk="1" hangingPunct="1"/>
            <a:r>
              <a:rPr lang="en-US" altLang="en-US" sz="2800"/>
              <a:t>Clock frequency (rate): cycles per second</a:t>
            </a:r>
          </a:p>
          <a:p>
            <a:pPr lvl="1" eaLnBrk="1" hangingPunct="1"/>
            <a:r>
              <a:rPr lang="en-US" altLang="en-US" sz="2400"/>
              <a:t>e.g., 4.0GHz = 4000MHz = 4.0×10</a:t>
            </a:r>
            <a:r>
              <a:rPr lang="en-US" altLang="en-US" sz="2400" baseline="30000"/>
              <a:t>9</a:t>
            </a:r>
            <a:r>
              <a:rPr lang="en-US" altLang="en-US" sz="2400"/>
              <a:t>Hz</a:t>
            </a:r>
            <a:endParaRPr lang="en-AU" altLang="en-US" sz="2400"/>
          </a:p>
        </p:txBody>
      </p:sp>
      <p:sp>
        <p:nvSpPr>
          <p:cNvPr id="60452" name="Freeform 36">
            <a:extLst>
              <a:ext uri="{FF2B5EF4-FFF2-40B4-BE49-F238E27FC236}">
                <a16:creationId xmlns:a16="http://schemas.microsoft.com/office/drawing/2014/main" id="{51E4699F-37EA-7839-5802-40A4F85E525F}"/>
              </a:ext>
            </a:extLst>
          </p:cNvPr>
          <p:cNvSpPr>
            <a:spLocks/>
          </p:cNvSpPr>
          <p:nvPr/>
        </p:nvSpPr>
        <p:spPr bwMode="auto">
          <a:xfrm>
            <a:off x="4356100" y="3284538"/>
            <a:ext cx="1727200" cy="287337"/>
          </a:xfrm>
          <a:custGeom>
            <a:avLst/>
            <a:gdLst>
              <a:gd name="T0" fmla="*/ 0 w 1088"/>
              <a:gd name="T1" fmla="*/ 2147483646 h 181"/>
              <a:gd name="T2" fmla="*/ 2147483646 w 1088"/>
              <a:gd name="T3" fmla="*/ 0 h 181"/>
              <a:gd name="T4" fmla="*/ 2147483646 w 1088"/>
              <a:gd name="T5" fmla="*/ 0 h 181"/>
              <a:gd name="T6" fmla="*/ 2147483646 w 1088"/>
              <a:gd name="T7" fmla="*/ 2147483646 h 181"/>
              <a:gd name="T8" fmla="*/ 2147483646 w 1088"/>
              <a:gd name="T9" fmla="*/ 2147483646 h 181"/>
              <a:gd name="T10" fmla="*/ 2147483646 w 1088"/>
              <a:gd name="T11" fmla="*/ 2147483646 h 181"/>
              <a:gd name="T12" fmla="*/ 0 w 1088"/>
              <a:gd name="T13" fmla="*/ 2147483646 h 18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088"/>
              <a:gd name="T22" fmla="*/ 0 h 181"/>
              <a:gd name="T23" fmla="*/ 1088 w 1088"/>
              <a:gd name="T24" fmla="*/ 181 h 18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088" h="181">
                <a:moveTo>
                  <a:pt x="0" y="90"/>
                </a:moveTo>
                <a:lnTo>
                  <a:pt x="45" y="0"/>
                </a:lnTo>
                <a:lnTo>
                  <a:pt x="1043" y="0"/>
                </a:lnTo>
                <a:lnTo>
                  <a:pt x="1088" y="90"/>
                </a:lnTo>
                <a:lnTo>
                  <a:pt x="1043" y="181"/>
                </a:lnTo>
                <a:lnTo>
                  <a:pt x="45" y="181"/>
                </a:lnTo>
                <a:lnTo>
                  <a:pt x="0" y="9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53" name="Freeform 37">
            <a:extLst>
              <a:ext uri="{FF2B5EF4-FFF2-40B4-BE49-F238E27FC236}">
                <a16:creationId xmlns:a16="http://schemas.microsoft.com/office/drawing/2014/main" id="{071FDBE2-C82F-0E3D-653C-53FBC914D32E}"/>
              </a:ext>
            </a:extLst>
          </p:cNvPr>
          <p:cNvSpPr>
            <a:spLocks/>
          </p:cNvSpPr>
          <p:nvPr/>
        </p:nvSpPr>
        <p:spPr bwMode="auto">
          <a:xfrm>
            <a:off x="2627313" y="3284538"/>
            <a:ext cx="1727200" cy="287337"/>
          </a:xfrm>
          <a:custGeom>
            <a:avLst/>
            <a:gdLst>
              <a:gd name="T0" fmla="*/ 0 w 1088"/>
              <a:gd name="T1" fmla="*/ 2147483646 h 181"/>
              <a:gd name="T2" fmla="*/ 2147483646 w 1088"/>
              <a:gd name="T3" fmla="*/ 0 h 181"/>
              <a:gd name="T4" fmla="*/ 2147483646 w 1088"/>
              <a:gd name="T5" fmla="*/ 0 h 181"/>
              <a:gd name="T6" fmla="*/ 2147483646 w 1088"/>
              <a:gd name="T7" fmla="*/ 2147483646 h 181"/>
              <a:gd name="T8" fmla="*/ 2147483646 w 1088"/>
              <a:gd name="T9" fmla="*/ 2147483646 h 181"/>
              <a:gd name="T10" fmla="*/ 2147483646 w 1088"/>
              <a:gd name="T11" fmla="*/ 2147483646 h 181"/>
              <a:gd name="T12" fmla="*/ 0 w 1088"/>
              <a:gd name="T13" fmla="*/ 2147483646 h 18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088"/>
              <a:gd name="T22" fmla="*/ 0 h 181"/>
              <a:gd name="T23" fmla="*/ 1088 w 1088"/>
              <a:gd name="T24" fmla="*/ 181 h 18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088" h="181">
                <a:moveTo>
                  <a:pt x="0" y="90"/>
                </a:moveTo>
                <a:lnTo>
                  <a:pt x="45" y="0"/>
                </a:lnTo>
                <a:lnTo>
                  <a:pt x="1043" y="0"/>
                </a:lnTo>
                <a:lnTo>
                  <a:pt x="1088" y="90"/>
                </a:lnTo>
                <a:lnTo>
                  <a:pt x="1043" y="181"/>
                </a:lnTo>
                <a:lnTo>
                  <a:pt x="45" y="181"/>
                </a:lnTo>
                <a:lnTo>
                  <a:pt x="0" y="9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54" name="Freeform 38">
            <a:extLst>
              <a:ext uri="{FF2B5EF4-FFF2-40B4-BE49-F238E27FC236}">
                <a16:creationId xmlns:a16="http://schemas.microsoft.com/office/drawing/2014/main" id="{C0DF0767-EDDD-4CFB-3596-4D4AE85E07C6}"/>
              </a:ext>
            </a:extLst>
          </p:cNvPr>
          <p:cNvSpPr>
            <a:spLocks/>
          </p:cNvSpPr>
          <p:nvPr/>
        </p:nvSpPr>
        <p:spPr bwMode="auto">
          <a:xfrm>
            <a:off x="6083300" y="3284538"/>
            <a:ext cx="1727200" cy="287337"/>
          </a:xfrm>
          <a:custGeom>
            <a:avLst/>
            <a:gdLst>
              <a:gd name="T0" fmla="*/ 0 w 1088"/>
              <a:gd name="T1" fmla="*/ 2147483646 h 181"/>
              <a:gd name="T2" fmla="*/ 2147483646 w 1088"/>
              <a:gd name="T3" fmla="*/ 0 h 181"/>
              <a:gd name="T4" fmla="*/ 2147483646 w 1088"/>
              <a:gd name="T5" fmla="*/ 0 h 181"/>
              <a:gd name="T6" fmla="*/ 2147483646 w 1088"/>
              <a:gd name="T7" fmla="*/ 2147483646 h 181"/>
              <a:gd name="T8" fmla="*/ 2147483646 w 1088"/>
              <a:gd name="T9" fmla="*/ 2147483646 h 181"/>
              <a:gd name="T10" fmla="*/ 2147483646 w 1088"/>
              <a:gd name="T11" fmla="*/ 2147483646 h 181"/>
              <a:gd name="T12" fmla="*/ 0 w 1088"/>
              <a:gd name="T13" fmla="*/ 2147483646 h 18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088"/>
              <a:gd name="T22" fmla="*/ 0 h 181"/>
              <a:gd name="T23" fmla="*/ 1088 w 1088"/>
              <a:gd name="T24" fmla="*/ 181 h 18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088" h="181">
                <a:moveTo>
                  <a:pt x="0" y="90"/>
                </a:moveTo>
                <a:lnTo>
                  <a:pt x="45" y="0"/>
                </a:lnTo>
                <a:lnTo>
                  <a:pt x="1043" y="0"/>
                </a:lnTo>
                <a:lnTo>
                  <a:pt x="1088" y="90"/>
                </a:lnTo>
                <a:lnTo>
                  <a:pt x="1043" y="181"/>
                </a:lnTo>
                <a:lnTo>
                  <a:pt x="45" y="181"/>
                </a:lnTo>
                <a:lnTo>
                  <a:pt x="0" y="9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EE8B13-9D92-9C46-6E7E-48BCD1D73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2506663" algn="l"/>
              </a:tabLst>
            </a:pPr>
            <a:r>
              <a:rPr lang="en-US" sz="2800" dirty="0"/>
              <a:t>Clock Rate	cycles/sec, Hz, big number</a:t>
            </a:r>
          </a:p>
          <a:p>
            <a:pPr>
              <a:tabLst>
                <a:tab pos="2506663" algn="l"/>
              </a:tabLst>
            </a:pPr>
            <a:r>
              <a:rPr lang="en-US" sz="2800" dirty="0"/>
              <a:t>Clock Cycle	sec/cycle, small number</a:t>
            </a:r>
          </a:p>
          <a:p>
            <a:pPr>
              <a:tabLst>
                <a:tab pos="2506663" algn="l"/>
              </a:tabLst>
            </a:pPr>
            <a:r>
              <a:rPr lang="en-US" sz="2800" dirty="0"/>
              <a:t>CPI	Cycles / Instruction</a:t>
            </a:r>
          </a:p>
          <a:p>
            <a:pPr>
              <a:tabLst>
                <a:tab pos="2506663" algn="l"/>
              </a:tabLst>
            </a:pPr>
            <a:r>
              <a:rPr lang="en-US" sz="2800" dirty="0"/>
              <a:t>Instructions	# of instructions</a:t>
            </a:r>
          </a:p>
          <a:p>
            <a:pPr>
              <a:tabLst>
                <a:tab pos="2506663" algn="l"/>
              </a:tabLst>
            </a:pPr>
            <a:r>
              <a:rPr lang="en-US" sz="2800" dirty="0"/>
              <a:t>Cycles	# of cycles to do one instruction</a:t>
            </a:r>
          </a:p>
          <a:p>
            <a:pPr>
              <a:tabLst>
                <a:tab pos="2506663" algn="l"/>
              </a:tabLst>
            </a:pPr>
            <a:r>
              <a:rPr lang="en-US" sz="2800" dirty="0"/>
              <a:t>CPU Time	# seconds to run app</a:t>
            </a:r>
          </a:p>
          <a:p>
            <a:pPr>
              <a:tabLst>
                <a:tab pos="2506663" algn="l"/>
              </a:tabLst>
            </a:pPr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A66C4F-1105-E4E9-0628-7F10ADCEA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 and 1 Equation</a:t>
            </a:r>
          </a:p>
        </p:txBody>
      </p:sp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5D2364F5-9AB6-E2C6-6B3F-5B2A79E8F6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8413624"/>
              </p:ext>
            </p:extLst>
          </p:nvPr>
        </p:nvGraphicFramePr>
        <p:xfrm>
          <a:off x="842169" y="4784725"/>
          <a:ext cx="7459662" cy="1452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8117700" imgH="15214600" progId="Equation.3">
                  <p:embed/>
                </p:oleObj>
              </mc:Choice>
              <mc:Fallback>
                <p:oleObj name="Equation" r:id="rId2" imgW="78117700" imgH="15214600" progId="Equation.3">
                  <p:embed/>
                  <p:pic>
                    <p:nvPicPr>
                      <p:cNvPr id="4" name="Object 4">
                        <a:extLst>
                          <a:ext uri="{FF2B5EF4-FFF2-40B4-BE49-F238E27FC236}">
                            <a16:creationId xmlns:a16="http://schemas.microsoft.com/office/drawing/2014/main" id="{8BAA89EE-CBA9-4F0C-E7A2-D01E130CF56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2169" y="4784725"/>
                        <a:ext cx="7459662" cy="1452563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13216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EE8B13-9D92-9C46-6E7E-48BCD1D73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2506663" algn="l"/>
              </a:tabLst>
            </a:pPr>
            <a:r>
              <a:rPr lang="en-US" sz="2800" dirty="0"/>
              <a:t>The number of instructions is not sufficient to calculate CPU time. </a:t>
            </a:r>
          </a:p>
          <a:p>
            <a:pPr>
              <a:tabLst>
                <a:tab pos="2506663" algn="l"/>
              </a:tabLst>
            </a:pPr>
            <a:r>
              <a:rPr lang="en-US" sz="2800" dirty="0"/>
              <a:t>Different chips require more cycles to complete the same number of instructions.</a:t>
            </a:r>
          </a:p>
          <a:p>
            <a:pPr>
              <a:tabLst>
                <a:tab pos="2506663" algn="l"/>
              </a:tabLst>
            </a:pPr>
            <a:r>
              <a:rPr lang="en-US" sz="2800" dirty="0"/>
              <a:t>Faster chips often require additional cycles to complete an operation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A66C4F-1105-E4E9-0628-7F10ADCEA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the Equation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8761601-1046-4771-4B4A-04AB87A8C8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0187058"/>
              </p:ext>
            </p:extLst>
          </p:nvPr>
        </p:nvGraphicFramePr>
        <p:xfrm>
          <a:off x="749300" y="4141378"/>
          <a:ext cx="8129587" cy="206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5140800" imgH="21653500" progId="Equation.3">
                  <p:embed/>
                </p:oleObj>
              </mc:Choice>
              <mc:Fallback>
                <p:oleObj name="Equation" r:id="rId2" imgW="85140800" imgH="21653500" progId="Equation.3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F19A8633-1982-7823-9C62-C47FEBCEEA9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300" y="4141378"/>
                        <a:ext cx="8129587" cy="2063750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6184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675788B-6881-E381-E794-F05E00BB32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x-none" sz="2400" dirty="0">
                <a:latin typeface="Times" pitchFamily="2" charset="0"/>
              </a:rPr>
              <a:t>You will be given both </a:t>
            </a:r>
            <a:r>
              <a:rPr lang="en-US" altLang="x-none" sz="2400" i="1" dirty="0">
                <a:latin typeface="Times" pitchFamily="2" charset="0"/>
              </a:rPr>
              <a:t>pen and paper </a:t>
            </a:r>
            <a:r>
              <a:rPr lang="en-US" altLang="x-none" sz="2400" dirty="0">
                <a:latin typeface="Times" pitchFamily="2" charset="0"/>
              </a:rPr>
              <a:t>type assignments and </a:t>
            </a:r>
          </a:p>
          <a:p>
            <a:r>
              <a:rPr lang="en-US" altLang="x-none" sz="2400" dirty="0">
                <a:latin typeface="Times" pitchFamily="2" charset="0"/>
              </a:rPr>
              <a:t>programming assignments using </a:t>
            </a:r>
            <a:r>
              <a:rPr lang="en-US" altLang="x-none" sz="2400" dirty="0">
                <a:solidFill>
                  <a:srgbClr val="FF0000"/>
                </a:solidFill>
                <a:latin typeface="Times" pitchFamily="2" charset="0"/>
              </a:rPr>
              <a:t>ARM </a:t>
            </a:r>
            <a:r>
              <a:rPr lang="en-US" altLang="x-none" sz="2400" dirty="0">
                <a:latin typeface="Times" pitchFamily="2" charset="0"/>
              </a:rPr>
              <a:t>assembly language</a:t>
            </a:r>
          </a:p>
          <a:p>
            <a:r>
              <a:rPr lang="en-US" altLang="x-none" sz="2400" dirty="0">
                <a:latin typeface="Times" pitchFamily="2" charset="0"/>
              </a:rPr>
              <a:t>You can use </a:t>
            </a:r>
            <a:r>
              <a:rPr lang="en-US" altLang="x-none" sz="2400" dirty="0">
                <a:latin typeface="Times" pitchFamily="2" charset="0"/>
                <a:hlinkClick r:id="rId3"/>
              </a:rPr>
              <a:t>MyLab </a:t>
            </a:r>
            <a:r>
              <a:rPr lang="en-US" altLang="x-none" sz="2400" dirty="0">
                <a:latin typeface="Times" pitchFamily="2" charset="0"/>
              </a:rPr>
              <a:t>to connect to the tools needed</a:t>
            </a:r>
          </a:p>
          <a:p>
            <a:r>
              <a:rPr lang="en-US" altLang="x-none" sz="2400" dirty="0">
                <a:solidFill>
                  <a:schemeClr val="bg1"/>
                </a:solidFill>
                <a:latin typeface="Times" pitchFamily="2" charset="0"/>
              </a:rPr>
              <a:t>your login id will be your </a:t>
            </a:r>
            <a:r>
              <a:rPr lang="en-US" altLang="x-none" sz="2400" dirty="0" err="1">
                <a:solidFill>
                  <a:schemeClr val="bg1"/>
                </a:solidFill>
                <a:latin typeface="Times" pitchFamily="2" charset="0"/>
              </a:rPr>
              <a:t>euid</a:t>
            </a:r>
            <a:r>
              <a:rPr lang="en-US" altLang="x-none" sz="2400" dirty="0">
                <a:solidFill>
                  <a:schemeClr val="bg1"/>
                </a:solidFill>
                <a:latin typeface="Times" pitchFamily="2" charset="0"/>
              </a:rPr>
              <a:t>, and password will be your UNT password</a:t>
            </a:r>
            <a:endParaRPr lang="en-US" altLang="x-none" sz="2400" dirty="0">
              <a:latin typeface="Times" pitchFamily="2" charset="0"/>
            </a:endParaRPr>
          </a:p>
          <a:p>
            <a:r>
              <a:rPr lang="en-US" altLang="x-none" sz="2400" dirty="0">
                <a:latin typeface="Times" pitchFamily="2" charset="0"/>
              </a:rPr>
              <a:t>You will need to access DS 5 system to run ARM assembly language programs</a:t>
            </a:r>
          </a:p>
          <a:p>
            <a:r>
              <a:rPr lang="en-US" altLang="x-none" sz="2400" dirty="0">
                <a:latin typeface="Times" pitchFamily="2" charset="0"/>
              </a:rPr>
              <a:t>	</a:t>
            </a:r>
            <a:r>
              <a:rPr lang="en-US" altLang="x-none" sz="2400" b="1" dirty="0">
                <a:solidFill>
                  <a:schemeClr val="bg1"/>
                </a:solidFill>
                <a:latin typeface="Times" pitchFamily="2" charset="0"/>
                <a:hlinkClick r:id="rId4"/>
              </a:rPr>
              <a:t>You can also download DS 5 </a:t>
            </a:r>
            <a:r>
              <a:rPr lang="en-US" altLang="x-none" sz="2400" b="1" dirty="0">
                <a:solidFill>
                  <a:schemeClr val="bg1"/>
                </a:solidFill>
                <a:latin typeface="Times" pitchFamily="2" charset="0"/>
              </a:rPr>
              <a:t>on your personal computer (installation is a bit involved)</a:t>
            </a:r>
            <a:endParaRPr lang="en-US" altLang="x-none" sz="2400" dirty="0">
              <a:latin typeface="Times" pitchFamily="2" charset="0"/>
            </a:endParaRPr>
          </a:p>
          <a:p>
            <a:r>
              <a:rPr lang="en-US" altLang="x-none" sz="2400" dirty="0">
                <a:latin typeface="Times" pitchFamily="2" charset="0"/>
              </a:rPr>
              <a:t>Instructions for all these options will be available soon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167C7E8-200C-6A81-6F0E-861E707C1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Info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14350" y="898224"/>
            <a:ext cx="84518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endParaRPr lang="en-US" altLang="x-none" sz="1600" dirty="0">
              <a:solidFill>
                <a:srgbClr val="FF0000"/>
              </a:solidFill>
              <a:latin typeface="Times" pitchFamily="2" charset="0"/>
            </a:endParaRP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03ADD23-E76D-4CEE-F2AA-A86CCD7E5E9E}"/>
              </a:ext>
            </a:extLst>
          </p:cNvPr>
          <p:cNvSpPr txBox="1">
            <a:spLocks/>
          </p:cNvSpPr>
          <p:nvPr/>
        </p:nvSpPr>
        <p:spPr>
          <a:xfrm>
            <a:off x="1692275" y="6381750"/>
            <a:ext cx="7272338" cy="3587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77"/>
              <a:buChar char="n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3AC4DB8B-761E-1844-BFD3-CF256D2A8645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AU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469879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25D0F-BE91-0DA6-3238-F3C23B26A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Peak at the Instructions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12C63B-AB8E-C3EC-68EC-DF7B911E9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1 — Computer Abstractions and Technology — </a:t>
            </a:r>
            <a:fld id="{847072F3-BE90-5B41-B908-BE3F8B5E7E5C}" type="slidenum">
              <a:rPr lang="en-AU" altLang="en-US" smtClean="0"/>
              <a:pPr/>
              <a:t>60</a:t>
            </a:fld>
            <a:endParaRPr lang="en-AU" alt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CB22970-0F39-C611-4DAB-B7B9F3A551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358132"/>
              </p:ext>
            </p:extLst>
          </p:nvPr>
        </p:nvGraphicFramePr>
        <p:xfrm>
          <a:off x="684213" y="1196752"/>
          <a:ext cx="7200157" cy="5074920"/>
        </p:xfrm>
        <a:graphic>
          <a:graphicData uri="http://schemas.openxmlformats.org/drawingml/2006/table">
            <a:tbl>
              <a:tblPr firstRow="1" bandRow="1" bandCol="1">
                <a:tableStyleId>{69012ECD-51FC-41F1-AA8D-1B2483CD663E}</a:tableStyleId>
              </a:tblPr>
              <a:tblGrid>
                <a:gridCol w="1861020">
                  <a:extLst>
                    <a:ext uri="{9D8B030D-6E8A-4147-A177-3AD203B41FA5}">
                      <a16:colId xmlns:a16="http://schemas.microsoft.com/office/drawing/2014/main" val="2435811060"/>
                    </a:ext>
                  </a:extLst>
                </a:gridCol>
                <a:gridCol w="1680337">
                  <a:extLst>
                    <a:ext uri="{9D8B030D-6E8A-4147-A177-3AD203B41FA5}">
                      <a16:colId xmlns:a16="http://schemas.microsoft.com/office/drawing/2014/main" val="1928843023"/>
                    </a:ext>
                  </a:extLst>
                </a:gridCol>
                <a:gridCol w="1504173">
                  <a:extLst>
                    <a:ext uri="{9D8B030D-6E8A-4147-A177-3AD203B41FA5}">
                      <a16:colId xmlns:a16="http://schemas.microsoft.com/office/drawing/2014/main" val="1331447499"/>
                    </a:ext>
                  </a:extLst>
                </a:gridCol>
                <a:gridCol w="2154627">
                  <a:extLst>
                    <a:ext uri="{9D8B030D-6E8A-4147-A177-3AD203B41FA5}">
                      <a16:colId xmlns:a16="http://schemas.microsoft.com/office/drawing/2014/main" val="3533370901"/>
                    </a:ext>
                  </a:extLst>
                </a:gridCol>
              </a:tblGrid>
              <a:tr h="33832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Mnemonic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ArialM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Format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ArialM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Width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ArialM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Binary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577999020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OOO1O1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034602417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B.Cond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CB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O1O1O1OO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265247388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AND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1OOO1O1OOOO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982559445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ADD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1OOO1O11OOO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949082623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ADDI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1OO1OOO1OO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751693142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BL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1OO1O1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681199693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CBZ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CB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1O11O1OO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748933662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CBNZ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CB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1O11O1O1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127725078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SUB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11OO1O11OOO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160185296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SUBI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11O1OOO1OO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560783535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MOVE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11O1OO1O1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84252694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LSR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11O1OO11O1O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602975416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LSL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11O1OO11O11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389934681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BR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11O1O11OOOO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820683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49255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90290-8FF7-DE74-3A7B-705028AD1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Datapath (chap 4)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C2BDA6-9BB0-C94B-E0D3-3A200DEDC8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1 — Computer Abstractions and Technology — </a:t>
            </a:r>
            <a:fld id="{847072F3-BE90-5B41-B908-BE3F8B5E7E5C}" type="slidenum">
              <a:rPr lang="en-AU" altLang="en-US" smtClean="0"/>
              <a:pPr/>
              <a:t>61</a:t>
            </a:fld>
            <a:endParaRPr lang="en-AU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1E8BF2-AE77-ADC7-E164-7DCC62408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31594"/>
            <a:ext cx="7918648" cy="495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0940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Footer Placeholder 3">
            <a:extLst>
              <a:ext uri="{FF2B5EF4-FFF2-40B4-BE49-F238E27FC236}">
                <a16:creationId xmlns:a16="http://schemas.microsoft.com/office/drawing/2014/main" id="{DA561020-20D1-E11C-5102-BB1860AFA7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dirty="0"/>
              <a:t>Chapter 1 — Computer Abstractions and Technology — </a:t>
            </a:r>
            <a:fld id="{5E42B377-823C-254B-B5FD-C691833D1AF6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lang="en-AU" altLang="en-US" sz="1400" dirty="0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2773AD76-6B83-0097-0D4C-366DE78A07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pPr eaLnBrk="1" hangingPunct="1"/>
            <a:r>
              <a:rPr lang="en-US" altLang="en-US"/>
              <a:t>CPU Time</a:t>
            </a:r>
            <a:endParaRPr lang="en-AU" altLang="en-US"/>
          </a:p>
        </p:txBody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27BD3C41-B30C-3517-515C-9A484FED46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2968625"/>
            <a:ext cx="8270875" cy="3268663"/>
          </a:xfrm>
        </p:spPr>
        <p:txBody>
          <a:bodyPr/>
          <a:lstStyle/>
          <a:p>
            <a:pPr eaLnBrk="1" hangingPunct="1"/>
            <a:r>
              <a:rPr lang="en-US" altLang="en-US"/>
              <a:t>Performance improved by</a:t>
            </a:r>
          </a:p>
          <a:p>
            <a:pPr lvl="1" eaLnBrk="1" hangingPunct="1"/>
            <a:r>
              <a:rPr lang="en-US" altLang="en-US"/>
              <a:t>Reducing number of clock cycles</a:t>
            </a:r>
          </a:p>
          <a:p>
            <a:pPr lvl="1" eaLnBrk="1" hangingPunct="1"/>
            <a:r>
              <a:rPr lang="en-US" altLang="en-US"/>
              <a:t>Increasing clock rate</a:t>
            </a:r>
          </a:p>
          <a:p>
            <a:pPr lvl="1" eaLnBrk="1" hangingPunct="1"/>
            <a:r>
              <a:rPr lang="en-US" altLang="en-US"/>
              <a:t>Hardware designer must often trade off clock rate against cycle count</a:t>
            </a:r>
            <a:endParaRPr lang="en-AU" altLang="en-US"/>
          </a:p>
        </p:txBody>
      </p:sp>
      <p:graphicFrame>
        <p:nvGraphicFramePr>
          <p:cNvPr id="62469" name="Object 4">
            <a:extLst>
              <a:ext uri="{FF2B5EF4-FFF2-40B4-BE49-F238E27FC236}">
                <a16:creationId xmlns:a16="http://schemas.microsoft.com/office/drawing/2014/main" id="{C8BD6815-C4C1-8DCB-9775-92BEF5DDDD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36638" y="1428750"/>
          <a:ext cx="7459662" cy="1452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8117700" imgH="15214600" progId="Equation.3">
                  <p:embed/>
                </p:oleObj>
              </mc:Choice>
              <mc:Fallback>
                <p:oleObj name="Equation" r:id="rId3" imgW="78117700" imgH="15214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6638" y="1428750"/>
                        <a:ext cx="7459662" cy="1452563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oter Placeholder 3">
            <a:extLst>
              <a:ext uri="{FF2B5EF4-FFF2-40B4-BE49-F238E27FC236}">
                <a16:creationId xmlns:a16="http://schemas.microsoft.com/office/drawing/2014/main" id="{18984F3C-1B06-5A1B-CD13-18E1DC6A5A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dirty="0"/>
              <a:t>Chapter 1 — Computer Abstractions and Technology — </a:t>
            </a:r>
            <a:fld id="{C2FE004F-5E0E-0F4F-8213-433CD5E5C11E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lang="en-AU" altLang="en-US" sz="1400" dirty="0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774809FB-4D25-BEBC-6051-A5FC3749EA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pPr eaLnBrk="1" hangingPunct="1"/>
            <a:r>
              <a:rPr lang="en-US" altLang="en-US"/>
              <a:t>CPU Time Example</a:t>
            </a:r>
            <a:endParaRPr lang="en-AU" altLang="en-US"/>
          </a:p>
        </p:txBody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AF938FD9-C5D5-2013-564F-37AC5B277D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917825"/>
          </a:xfrm>
        </p:spPr>
        <p:txBody>
          <a:bodyPr/>
          <a:lstStyle/>
          <a:p>
            <a:pPr eaLnBrk="1" hangingPunct="1"/>
            <a:r>
              <a:rPr lang="en-US" altLang="en-US" sz="2400"/>
              <a:t>Computer A: 2GHz clock, 10s CPU time</a:t>
            </a:r>
          </a:p>
          <a:p>
            <a:pPr eaLnBrk="1" hangingPunct="1"/>
            <a:r>
              <a:rPr lang="en-US" altLang="en-US" sz="2400"/>
              <a:t>Designing Computer B</a:t>
            </a:r>
          </a:p>
          <a:p>
            <a:pPr lvl="1" eaLnBrk="1" hangingPunct="1"/>
            <a:r>
              <a:rPr lang="en-US" altLang="en-US" sz="2000"/>
              <a:t>Aim for 6s CPU time</a:t>
            </a:r>
          </a:p>
          <a:p>
            <a:pPr lvl="1" eaLnBrk="1" hangingPunct="1"/>
            <a:r>
              <a:rPr lang="en-US" altLang="en-US" sz="2000"/>
              <a:t>Can do faster clock, but causes 1.2 × clock cycles</a:t>
            </a:r>
          </a:p>
          <a:p>
            <a:pPr eaLnBrk="1" hangingPunct="1"/>
            <a:r>
              <a:rPr lang="en-US" altLang="en-US" sz="2400"/>
              <a:t>How fast must Computer B clock be?</a:t>
            </a:r>
          </a:p>
        </p:txBody>
      </p:sp>
      <p:graphicFrame>
        <p:nvGraphicFramePr>
          <p:cNvPr id="64517" name="Object 4">
            <a:extLst>
              <a:ext uri="{FF2B5EF4-FFF2-40B4-BE49-F238E27FC236}">
                <a16:creationId xmlns:a16="http://schemas.microsoft.com/office/drawing/2014/main" id="{6283C08E-FE94-0541-ECC7-D4D748858D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2175" y="3284538"/>
          <a:ext cx="7135813" cy="294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2207100" imgH="33934400" progId="Equation.3">
                  <p:embed/>
                </p:oleObj>
              </mc:Choice>
              <mc:Fallback>
                <p:oleObj name="Equation" r:id="rId3" imgW="82207100" imgH="33934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2175" y="3284538"/>
                        <a:ext cx="7135813" cy="2946400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Footer Placeholder 3">
            <a:extLst>
              <a:ext uri="{FF2B5EF4-FFF2-40B4-BE49-F238E27FC236}">
                <a16:creationId xmlns:a16="http://schemas.microsoft.com/office/drawing/2014/main" id="{065095AF-95DA-9A44-78DE-EBF936513F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166D2B77-B423-0E4B-8A4B-CFF877854160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lang="en-AU" altLang="en-US" sz="1400"/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B67053E6-F921-F4E0-35DC-68AEEB0618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en-US" altLang="en-US" dirty="0"/>
              <a:t>Instruction Count and CPI</a:t>
            </a:r>
            <a:endParaRPr lang="en-AU" altLang="en-US" dirty="0"/>
          </a:p>
        </p:txBody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A0EEF8B8-64F1-94D5-2FE7-179B82180D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3462338"/>
            <a:ext cx="7772400" cy="277495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Instruction Count for a program</a:t>
            </a:r>
          </a:p>
          <a:p>
            <a:pPr lvl="1" eaLnBrk="1" hangingPunct="1"/>
            <a:r>
              <a:rPr lang="en-US" altLang="en-US" sz="2400" dirty="0"/>
              <a:t>Determined by program, ISA and compiler</a:t>
            </a:r>
          </a:p>
          <a:p>
            <a:pPr eaLnBrk="1" hangingPunct="1"/>
            <a:r>
              <a:rPr lang="en-US" altLang="en-US" sz="2800" dirty="0"/>
              <a:t>Average cycles per instruction</a:t>
            </a:r>
          </a:p>
          <a:p>
            <a:pPr lvl="1" eaLnBrk="1" hangingPunct="1"/>
            <a:r>
              <a:rPr lang="en-US" altLang="en-US" sz="2400" dirty="0"/>
              <a:t>Determined by CPU hardware</a:t>
            </a:r>
          </a:p>
          <a:p>
            <a:pPr lvl="1" eaLnBrk="1" hangingPunct="1"/>
            <a:r>
              <a:rPr lang="en-US" altLang="en-US" sz="2400" dirty="0"/>
              <a:t>If different instructions have different CPI</a:t>
            </a:r>
          </a:p>
          <a:p>
            <a:pPr lvl="2" eaLnBrk="1" hangingPunct="1"/>
            <a:r>
              <a:rPr lang="en-US" altLang="en-US" sz="2000" dirty="0"/>
              <a:t>Average CPI affected by instruction mix</a:t>
            </a:r>
            <a:endParaRPr lang="en-AU" altLang="en-US" sz="2000" dirty="0"/>
          </a:p>
        </p:txBody>
      </p:sp>
      <p:graphicFrame>
        <p:nvGraphicFramePr>
          <p:cNvPr id="66565" name="Object 4">
            <a:extLst>
              <a:ext uri="{FF2B5EF4-FFF2-40B4-BE49-F238E27FC236}">
                <a16:creationId xmlns:a16="http://schemas.microsoft.com/office/drawing/2014/main" id="{70C10B6F-AFA6-4780-6991-9F476EABCD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6438" y="1319213"/>
          <a:ext cx="8129587" cy="206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5140800" imgH="21653500" progId="Equation.3">
                  <p:embed/>
                </p:oleObj>
              </mc:Choice>
              <mc:Fallback>
                <p:oleObj name="Equation" r:id="rId3" imgW="85140800" imgH="216535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438" y="1319213"/>
                        <a:ext cx="8129587" cy="2063750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Footer Placeholder 3">
            <a:extLst>
              <a:ext uri="{FF2B5EF4-FFF2-40B4-BE49-F238E27FC236}">
                <a16:creationId xmlns:a16="http://schemas.microsoft.com/office/drawing/2014/main" id="{842B201C-E37D-A9A4-06AC-E0671F5F13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00EAB738-1AEA-0549-B1E3-B03E55017714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lang="en-AU" altLang="en-US" sz="1400"/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3DEE0032-66E2-8C0A-F29E-A8A36723B7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pPr eaLnBrk="1" hangingPunct="1"/>
            <a:r>
              <a:rPr lang="en-US" altLang="en-US"/>
              <a:t>CPI Example</a:t>
            </a:r>
            <a:endParaRPr lang="en-AU" altLang="en-US"/>
          </a:p>
        </p:txBody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109EC1B4-1E3A-3DD5-2DCF-9079F75105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0161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Computer A: Cycle Time = 250ps, CPI = 2.0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Computer B: Cycle Time = 500ps, CPI = 1.2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Same ISA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Which is faster, and by how much?</a:t>
            </a:r>
            <a:endParaRPr lang="en-AU" altLang="en-US" sz="2800" dirty="0"/>
          </a:p>
        </p:txBody>
      </p:sp>
      <p:graphicFrame>
        <p:nvGraphicFramePr>
          <p:cNvPr id="68613" name="Object 4">
            <a:extLst>
              <a:ext uri="{FF2B5EF4-FFF2-40B4-BE49-F238E27FC236}">
                <a16:creationId xmlns:a16="http://schemas.microsoft.com/office/drawing/2014/main" id="{FBE189BE-9494-D5EE-8263-E8A412B572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6800" y="3141663"/>
          <a:ext cx="7034213" cy="299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1038700" imgH="34518600" progId="Equation.3">
                  <p:embed/>
                </p:oleObj>
              </mc:Choice>
              <mc:Fallback>
                <p:oleObj name="Equation" r:id="rId3" imgW="81038700" imgH="3451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141663"/>
                        <a:ext cx="7034213" cy="2997200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4" name="AutoShape 5">
            <a:extLst>
              <a:ext uri="{FF2B5EF4-FFF2-40B4-BE49-F238E27FC236}">
                <a16:creationId xmlns:a16="http://schemas.microsoft.com/office/drawing/2014/main" id="{A7B225A9-0E25-3C94-2015-F4C56AF4E0FA}"/>
              </a:ext>
            </a:extLst>
          </p:cNvPr>
          <p:cNvSpPr>
            <a:spLocks/>
          </p:cNvSpPr>
          <p:nvPr/>
        </p:nvSpPr>
        <p:spPr bwMode="auto">
          <a:xfrm>
            <a:off x="7164388" y="3717925"/>
            <a:ext cx="1722437" cy="360363"/>
          </a:xfrm>
          <a:prstGeom prst="borderCallout1">
            <a:avLst>
              <a:gd name="adj1" fmla="val 31718"/>
              <a:gd name="adj2" fmla="val -4426"/>
              <a:gd name="adj3" fmla="val 48019"/>
              <a:gd name="adj4" fmla="val -5557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A is faster…</a:t>
            </a:r>
            <a:endParaRPr lang="en-AU" altLang="en-US" sz="1800"/>
          </a:p>
        </p:txBody>
      </p:sp>
      <p:sp>
        <p:nvSpPr>
          <p:cNvPr id="68615" name="AutoShape 6">
            <a:extLst>
              <a:ext uri="{FF2B5EF4-FFF2-40B4-BE49-F238E27FC236}">
                <a16:creationId xmlns:a16="http://schemas.microsoft.com/office/drawing/2014/main" id="{7D965816-D980-AA2F-78FC-A5639AFA92C2}"/>
              </a:ext>
            </a:extLst>
          </p:cNvPr>
          <p:cNvSpPr>
            <a:spLocks/>
          </p:cNvSpPr>
          <p:nvPr/>
        </p:nvSpPr>
        <p:spPr bwMode="auto">
          <a:xfrm>
            <a:off x="7164388" y="5518150"/>
            <a:ext cx="1722437" cy="360363"/>
          </a:xfrm>
          <a:prstGeom prst="borderCallout1">
            <a:avLst>
              <a:gd name="adj1" fmla="val 31718"/>
              <a:gd name="adj2" fmla="val -4426"/>
              <a:gd name="adj3" fmla="val 22468"/>
              <a:gd name="adj4" fmla="val -12940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…by this much</a:t>
            </a:r>
            <a:endParaRPr lang="en-AU" altLang="en-US" sz="18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Footer Placeholder 3">
            <a:extLst>
              <a:ext uri="{FF2B5EF4-FFF2-40B4-BE49-F238E27FC236}">
                <a16:creationId xmlns:a16="http://schemas.microsoft.com/office/drawing/2014/main" id="{63EA0663-4B55-7C02-F3E5-B5FC8F7F72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C8373D92-955B-4E45-8257-AEBA6F02B74F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lang="en-AU" altLang="en-US" sz="1400"/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CBEDBFD4-1F77-F0F4-82BB-67700233DB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pPr eaLnBrk="1" hangingPunct="1"/>
            <a:r>
              <a:rPr lang="en-US" altLang="en-US"/>
              <a:t>CPI in More Detail</a:t>
            </a:r>
            <a:endParaRPr lang="en-AU" altLang="en-US"/>
          </a:p>
        </p:txBody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D5846525-1D3C-9226-A686-F80E0BD260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228725"/>
          </a:xfrm>
        </p:spPr>
        <p:txBody>
          <a:bodyPr/>
          <a:lstStyle/>
          <a:p>
            <a:pPr eaLnBrk="1" hangingPunct="1"/>
            <a:r>
              <a:rPr lang="en-US" altLang="en-US"/>
              <a:t>If different instruction classes take different numbers of cycles</a:t>
            </a:r>
            <a:endParaRPr lang="en-AU" altLang="en-US"/>
          </a:p>
        </p:txBody>
      </p:sp>
      <p:graphicFrame>
        <p:nvGraphicFramePr>
          <p:cNvPr id="70661" name="Object 4">
            <a:extLst>
              <a:ext uri="{FF2B5EF4-FFF2-40B4-BE49-F238E27FC236}">
                <a16:creationId xmlns:a16="http://schemas.microsoft.com/office/drawing/2014/main" id="{50E42DBA-D465-ACD5-755E-14AE743B7E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36688" y="2420938"/>
          <a:ext cx="6427787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7297300" imgH="9944100" progId="Equation.3">
                  <p:embed/>
                </p:oleObj>
              </mc:Choice>
              <mc:Fallback>
                <p:oleObj name="Equation" r:id="rId3" imgW="67297300" imgH="99441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6688" y="2420938"/>
                        <a:ext cx="6427787" cy="949325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62" name="Rectangle 5">
            <a:extLst>
              <a:ext uri="{FF2B5EF4-FFF2-40B4-BE49-F238E27FC236}">
                <a16:creationId xmlns:a16="http://schemas.microsoft.com/office/drawing/2014/main" id="{BB69B0F2-B20C-9AAB-E5AD-365BC8626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688" y="3573463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Weighted average CPI</a:t>
            </a:r>
            <a:endParaRPr lang="en-AU" altLang="en-US"/>
          </a:p>
        </p:txBody>
      </p:sp>
      <p:graphicFrame>
        <p:nvGraphicFramePr>
          <p:cNvPr id="70663" name="Object 6">
            <a:extLst>
              <a:ext uri="{FF2B5EF4-FFF2-40B4-BE49-F238E27FC236}">
                <a16:creationId xmlns:a16="http://schemas.microsoft.com/office/drawing/2014/main" id="{D5F08F74-EE38-68C5-5EC5-81841C22E8B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8963" y="4292600"/>
          <a:ext cx="810577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4848700" imgH="9944100" progId="Equation.3">
                  <p:embed/>
                </p:oleObj>
              </mc:Choice>
              <mc:Fallback>
                <p:oleObj name="Equation" r:id="rId5" imgW="84848700" imgH="99441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963" y="4292600"/>
                        <a:ext cx="8105775" cy="949325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64" name="AutoShape 7">
            <a:extLst>
              <a:ext uri="{FF2B5EF4-FFF2-40B4-BE49-F238E27FC236}">
                <a16:creationId xmlns:a16="http://schemas.microsoft.com/office/drawing/2014/main" id="{79ADC8F5-0904-AA0F-FBC6-A21A2740E98B}"/>
              </a:ext>
            </a:extLst>
          </p:cNvPr>
          <p:cNvSpPr>
            <a:spLocks/>
          </p:cNvSpPr>
          <p:nvPr/>
        </p:nvSpPr>
        <p:spPr bwMode="auto">
          <a:xfrm rot="5400000">
            <a:off x="6947694" y="4293394"/>
            <a:ext cx="215900" cy="2376488"/>
          </a:xfrm>
          <a:prstGeom prst="rightBrace">
            <a:avLst>
              <a:gd name="adj1" fmla="val 9172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70665" name="Text Box 8">
            <a:extLst>
              <a:ext uri="{FF2B5EF4-FFF2-40B4-BE49-F238E27FC236}">
                <a16:creationId xmlns:a16="http://schemas.microsoft.com/office/drawing/2014/main" id="{5E216C6B-AA02-4B3F-5AD7-128EACD398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4400" y="5649913"/>
            <a:ext cx="2085975" cy="376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Relative frequency</a:t>
            </a:r>
            <a:endParaRPr lang="en-AU" altLang="en-US" sz="18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6BBAAA-D240-4F4F-900D-D332498EE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Sept. 03 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A225979-19F3-FB4F-8994-3EEF72BC20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2439" y="1025474"/>
            <a:ext cx="8363990" cy="2214472"/>
          </a:xfrm>
        </p:spPr>
        <p:txBody>
          <a:bodyPr>
            <a:normAutofit/>
          </a:bodyPr>
          <a:lstStyle/>
          <a:p>
            <a:pPr marL="0" indent="0"/>
            <a:r>
              <a:rPr lang="en-US" altLang="en-US" sz="1600" dirty="0">
                <a:solidFill>
                  <a:schemeClr val="tx1"/>
                </a:solidFill>
                <a:latin typeface="Times" pitchFamily="2" charset="0"/>
              </a:rPr>
              <a:t>Note not all instructions take the same amount time </a:t>
            </a:r>
            <a:r>
              <a:rPr lang="en-US" altLang="en-US" sz="1600" dirty="0">
                <a:solidFill>
                  <a:schemeClr val="tx1"/>
                </a:solidFill>
                <a:latin typeface="Times" pitchFamily="2" charset="0"/>
                <a:sym typeface="Wingdings" pitchFamily="2" charset="2"/>
              </a:rPr>
              <a:t> may need different number of cycles</a:t>
            </a:r>
            <a:endParaRPr lang="en-US" altLang="en-US" sz="1600" dirty="0">
              <a:solidFill>
                <a:schemeClr val="tx1"/>
              </a:solidFill>
              <a:latin typeface="Times" pitchFamily="2" charset="0"/>
            </a:endParaRPr>
          </a:p>
          <a:p>
            <a:pPr marL="0" indent="0"/>
            <a:r>
              <a:rPr lang="en-US" altLang="en-US" sz="1600" dirty="0">
                <a:solidFill>
                  <a:schemeClr val="tx1"/>
                </a:solidFill>
                <a:latin typeface="Times" pitchFamily="2" charset="0"/>
              </a:rPr>
              <a:t>For example, let us assume we have </a:t>
            </a:r>
          </a:p>
          <a:p>
            <a:pPr marL="0" indent="0"/>
            <a:r>
              <a:rPr lang="en-US" altLang="en-US" sz="1600" dirty="0">
                <a:solidFill>
                  <a:srgbClr val="FF0000"/>
                </a:solidFill>
                <a:latin typeface="Times" pitchFamily="2" charset="0"/>
              </a:rPr>
              <a:t>100</a:t>
            </a:r>
            <a:r>
              <a:rPr lang="en-US" altLang="en-US" sz="1600" dirty="0">
                <a:solidFill>
                  <a:schemeClr val="tx1"/>
                </a:solidFill>
                <a:latin typeface="Times" pitchFamily="2" charset="0"/>
              </a:rPr>
              <a:t> Add instructions		(</a:t>
            </a:r>
            <a:r>
              <a:rPr lang="en-US" altLang="en-US" sz="1600" dirty="0">
                <a:solidFill>
                  <a:srgbClr val="FF0000"/>
                </a:solidFill>
                <a:latin typeface="Times" pitchFamily="2" charset="0"/>
              </a:rPr>
              <a:t>1</a:t>
            </a:r>
            <a:r>
              <a:rPr lang="en-US" altLang="en-US" sz="1600" dirty="0">
                <a:solidFill>
                  <a:schemeClr val="tx1"/>
                </a:solidFill>
                <a:latin typeface="Times" pitchFamily="2" charset="0"/>
              </a:rPr>
              <a:t> cycle for add)</a:t>
            </a:r>
          </a:p>
          <a:p>
            <a:pPr marL="0" indent="0"/>
            <a:r>
              <a:rPr lang="en-US" altLang="en-US" sz="1600" dirty="0">
                <a:solidFill>
                  <a:srgbClr val="0070C0"/>
                </a:solidFill>
                <a:latin typeface="Times" pitchFamily="2" charset="0"/>
              </a:rPr>
              <a:t>50</a:t>
            </a:r>
            <a:r>
              <a:rPr lang="en-US" altLang="en-US" sz="1600" dirty="0">
                <a:solidFill>
                  <a:schemeClr val="tx1"/>
                </a:solidFill>
                <a:latin typeface="Times" pitchFamily="2" charset="0"/>
              </a:rPr>
              <a:t> Load instructions	</a:t>
            </a:r>
            <a:r>
              <a:rPr lang="en-US" altLang="en-US" sz="1600" dirty="0">
                <a:latin typeface="Times" pitchFamily="2" charset="0"/>
              </a:rPr>
              <a:t>	</a:t>
            </a:r>
            <a:r>
              <a:rPr lang="en-US" altLang="en-US" sz="1600" dirty="0">
                <a:solidFill>
                  <a:schemeClr val="tx1"/>
                </a:solidFill>
                <a:latin typeface="Times" pitchFamily="2" charset="0"/>
              </a:rPr>
              <a:t>(</a:t>
            </a:r>
            <a:r>
              <a:rPr lang="en-US" altLang="en-US" sz="1600" dirty="0">
                <a:solidFill>
                  <a:srgbClr val="0070C0"/>
                </a:solidFill>
                <a:latin typeface="Times" pitchFamily="2" charset="0"/>
              </a:rPr>
              <a:t>5</a:t>
            </a:r>
            <a:r>
              <a:rPr lang="en-US" altLang="en-US" sz="1600" dirty="0">
                <a:solidFill>
                  <a:schemeClr val="tx1"/>
                </a:solidFill>
                <a:latin typeface="Times" pitchFamily="2" charset="0"/>
              </a:rPr>
              <a:t> cycles for load)</a:t>
            </a:r>
          </a:p>
          <a:p>
            <a:pPr marL="0" indent="0"/>
            <a:r>
              <a:rPr lang="en-US" altLang="en-US" sz="1600" dirty="0">
                <a:latin typeface="Times" pitchFamily="2" charset="0"/>
              </a:rPr>
              <a:t>50</a:t>
            </a:r>
            <a:r>
              <a:rPr lang="en-US" altLang="en-US" sz="1600" dirty="0">
                <a:solidFill>
                  <a:schemeClr val="tx1"/>
                </a:solidFill>
                <a:latin typeface="Times" pitchFamily="2" charset="0"/>
              </a:rPr>
              <a:t> Multiply		(</a:t>
            </a:r>
            <a:r>
              <a:rPr lang="en-US" altLang="en-US" sz="1600" dirty="0">
                <a:latin typeface="Times" pitchFamily="2" charset="0"/>
              </a:rPr>
              <a:t>3</a:t>
            </a:r>
            <a:r>
              <a:rPr lang="en-US" altLang="en-US" sz="1600" dirty="0">
                <a:solidFill>
                  <a:schemeClr val="tx1"/>
                </a:solidFill>
                <a:latin typeface="Times" pitchFamily="2" charset="0"/>
              </a:rPr>
              <a:t> cycles for multiply)</a:t>
            </a:r>
          </a:p>
          <a:p>
            <a:pPr marL="0" indent="0"/>
            <a:r>
              <a:rPr lang="en-US" altLang="en-US" sz="1600" dirty="0">
                <a:solidFill>
                  <a:schemeClr val="tx1"/>
                </a:solidFill>
                <a:latin typeface="Times" pitchFamily="2" charset="0"/>
              </a:rPr>
              <a:t>	Clock cycles = </a:t>
            </a:r>
            <a:r>
              <a:rPr lang="en-US" altLang="en-US" sz="1600" dirty="0">
                <a:solidFill>
                  <a:srgbClr val="FF0000"/>
                </a:solidFill>
                <a:latin typeface="Times" pitchFamily="2" charset="0"/>
              </a:rPr>
              <a:t>100 * 1</a:t>
            </a:r>
            <a:r>
              <a:rPr lang="en-US" altLang="en-US" sz="1600" dirty="0">
                <a:solidFill>
                  <a:schemeClr val="tx1"/>
                </a:solidFill>
                <a:latin typeface="Times" pitchFamily="2" charset="0"/>
              </a:rPr>
              <a:t> + </a:t>
            </a:r>
            <a:r>
              <a:rPr lang="en-US" altLang="en-US" sz="1600" dirty="0">
                <a:solidFill>
                  <a:srgbClr val="0070C0"/>
                </a:solidFill>
                <a:latin typeface="Times" pitchFamily="2" charset="0"/>
              </a:rPr>
              <a:t>50</a:t>
            </a:r>
            <a:r>
              <a:rPr lang="en-US" altLang="en-US" sz="1600" dirty="0">
                <a:solidFill>
                  <a:schemeClr val="tx1"/>
                </a:solidFill>
                <a:latin typeface="Times" pitchFamily="2" charset="0"/>
              </a:rPr>
              <a:t> * </a:t>
            </a:r>
            <a:r>
              <a:rPr lang="en-US" altLang="en-US" sz="1600" dirty="0">
                <a:solidFill>
                  <a:srgbClr val="0070C0"/>
                </a:solidFill>
                <a:latin typeface="Times" pitchFamily="2" charset="0"/>
              </a:rPr>
              <a:t>5</a:t>
            </a:r>
            <a:r>
              <a:rPr lang="en-US" altLang="en-US" sz="1600" dirty="0">
                <a:solidFill>
                  <a:schemeClr val="tx1"/>
                </a:solidFill>
                <a:latin typeface="Times" pitchFamily="2" charset="0"/>
              </a:rPr>
              <a:t> + </a:t>
            </a:r>
            <a:r>
              <a:rPr lang="en-US" altLang="en-US" sz="1600" dirty="0">
                <a:latin typeface="Times" pitchFamily="2" charset="0"/>
              </a:rPr>
              <a:t>50 * 3</a:t>
            </a:r>
            <a:r>
              <a:rPr lang="en-US" altLang="en-US" sz="1600" dirty="0">
                <a:solidFill>
                  <a:schemeClr val="tx1"/>
                </a:solidFill>
                <a:latin typeface="Times" pitchFamily="2" charset="0"/>
              </a:rPr>
              <a:t> = 500 cycles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45FE9910-4B43-7045-A8B4-39A94DE53B22}"/>
              </a:ext>
            </a:extLst>
          </p:cNvPr>
          <p:cNvSpPr txBox="1">
            <a:spLocks noChangeArrowheads="1"/>
          </p:cNvSpPr>
          <p:nvPr/>
        </p:nvSpPr>
        <p:spPr>
          <a:xfrm>
            <a:off x="472440" y="285388"/>
            <a:ext cx="8259762" cy="762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z="3200" dirty="0">
                <a:cs typeface="Arial" panose="020B0604020202020204" pitchFamily="34" charset="0"/>
              </a:rPr>
              <a:t>CPI in More Detail</a:t>
            </a:r>
            <a:endParaRPr lang="en-AU" altLang="en-US" sz="3200" dirty="0"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CED710-D66A-C245-821C-854C1BA16395}"/>
              </a:ext>
            </a:extLst>
          </p:cNvPr>
          <p:cNvSpPr/>
          <p:nvPr/>
        </p:nvSpPr>
        <p:spPr>
          <a:xfrm>
            <a:off x="508767" y="3227708"/>
            <a:ext cx="701732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Times" pitchFamily="2" charset="0"/>
              </a:rPr>
              <a:t>Weighted average CPI</a:t>
            </a:r>
          </a:p>
          <a:p>
            <a:endParaRPr lang="en-US" altLang="en-US" sz="1600" dirty="0">
              <a:latin typeface="Times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en-US" sz="1600" dirty="0">
              <a:latin typeface="Times" pitchFamily="2" charset="0"/>
            </a:endParaRPr>
          </a:p>
          <a:p>
            <a:r>
              <a:rPr lang="en-US" altLang="en-US" sz="1600" dirty="0">
                <a:latin typeface="Times" pitchFamily="2" charset="0"/>
              </a:rPr>
              <a:t>In the previous example, total # instructions = </a:t>
            </a:r>
            <a:r>
              <a:rPr lang="en-US" altLang="en-US" sz="1600" b="1" dirty="0">
                <a:solidFill>
                  <a:srgbClr val="7030A0"/>
                </a:solidFill>
                <a:latin typeface="Times" pitchFamily="2" charset="0"/>
              </a:rPr>
              <a:t>100</a:t>
            </a:r>
            <a:r>
              <a:rPr lang="en-US" altLang="en-US" sz="1600" dirty="0">
                <a:solidFill>
                  <a:schemeClr val="accent1"/>
                </a:solidFill>
                <a:latin typeface="Times" pitchFamily="2" charset="0"/>
              </a:rPr>
              <a:t>  </a:t>
            </a:r>
            <a:r>
              <a:rPr lang="en-US" altLang="en-US" sz="1600" dirty="0">
                <a:latin typeface="Times" pitchFamily="2" charset="0"/>
              </a:rPr>
              <a:t>+ </a:t>
            </a:r>
            <a:r>
              <a:rPr lang="en-US" altLang="en-US" sz="1600" dirty="0">
                <a:solidFill>
                  <a:srgbClr val="0070C0"/>
                </a:solidFill>
                <a:latin typeface="Times" pitchFamily="2" charset="0"/>
              </a:rPr>
              <a:t>50</a:t>
            </a:r>
            <a:r>
              <a:rPr lang="en-US" altLang="en-US" sz="1600" dirty="0">
                <a:latin typeface="Times" pitchFamily="2" charset="0"/>
              </a:rPr>
              <a:t> + 50 = </a:t>
            </a:r>
            <a:r>
              <a:rPr lang="en-US" altLang="en-US" sz="1600" dirty="0">
                <a:solidFill>
                  <a:srgbClr val="FF0000"/>
                </a:solidFill>
                <a:latin typeface="Times" pitchFamily="2" charset="0"/>
              </a:rPr>
              <a:t>200</a:t>
            </a:r>
          </a:p>
          <a:p>
            <a:endParaRPr lang="en-US" altLang="en-US" sz="1600" dirty="0">
              <a:latin typeface="Times" pitchFamily="2" charset="0"/>
            </a:endParaRPr>
          </a:p>
          <a:p>
            <a:r>
              <a:rPr lang="en-US" altLang="en-US" sz="1600" dirty="0">
                <a:solidFill>
                  <a:srgbClr val="FF0000"/>
                </a:solidFill>
                <a:latin typeface="Times" pitchFamily="2" charset="0"/>
              </a:rPr>
              <a:t>CPI</a:t>
            </a:r>
            <a:r>
              <a:rPr lang="en-US" altLang="en-US" sz="1600" dirty="0">
                <a:latin typeface="Times" pitchFamily="2" charset="0"/>
              </a:rPr>
              <a:t>	= 1 * (</a:t>
            </a:r>
            <a:r>
              <a:rPr lang="en-US" altLang="en-US" sz="1600" b="1" dirty="0">
                <a:solidFill>
                  <a:srgbClr val="7030A0"/>
                </a:solidFill>
                <a:latin typeface="Times" pitchFamily="2" charset="0"/>
              </a:rPr>
              <a:t>100</a:t>
            </a:r>
            <a:r>
              <a:rPr lang="en-US" altLang="en-US" sz="1600" dirty="0">
                <a:solidFill>
                  <a:schemeClr val="accent1"/>
                </a:solidFill>
                <a:latin typeface="Times" pitchFamily="2" charset="0"/>
              </a:rPr>
              <a:t> </a:t>
            </a:r>
            <a:r>
              <a:rPr lang="en-US" altLang="en-US" sz="1600" dirty="0">
                <a:latin typeface="Times" pitchFamily="2" charset="0"/>
              </a:rPr>
              <a:t>/</a:t>
            </a:r>
            <a:r>
              <a:rPr lang="en-US" altLang="en-US" sz="1600" dirty="0">
                <a:solidFill>
                  <a:srgbClr val="FF0000"/>
                </a:solidFill>
                <a:latin typeface="Times" pitchFamily="2" charset="0"/>
              </a:rPr>
              <a:t>200</a:t>
            </a:r>
            <a:r>
              <a:rPr lang="en-US" altLang="en-US" sz="1600" dirty="0">
                <a:latin typeface="Times" pitchFamily="2" charset="0"/>
              </a:rPr>
              <a:t>) + 5 * (</a:t>
            </a:r>
            <a:r>
              <a:rPr lang="en-US" altLang="en-US" sz="1600" dirty="0">
                <a:solidFill>
                  <a:srgbClr val="0070C0"/>
                </a:solidFill>
                <a:latin typeface="Times" pitchFamily="2" charset="0"/>
              </a:rPr>
              <a:t>50 </a:t>
            </a:r>
            <a:r>
              <a:rPr lang="en-US" altLang="en-US" sz="1600" dirty="0">
                <a:latin typeface="Times" pitchFamily="2" charset="0"/>
              </a:rPr>
              <a:t>/</a:t>
            </a:r>
            <a:r>
              <a:rPr lang="en-US" altLang="en-US" sz="1600" dirty="0">
                <a:solidFill>
                  <a:srgbClr val="FF0000"/>
                </a:solidFill>
                <a:latin typeface="Times" pitchFamily="2" charset="0"/>
              </a:rPr>
              <a:t>200</a:t>
            </a:r>
            <a:r>
              <a:rPr lang="en-US" altLang="en-US" sz="1600" dirty="0">
                <a:latin typeface="Times" pitchFamily="2" charset="0"/>
              </a:rPr>
              <a:t>) + 3 * (50</a:t>
            </a:r>
            <a:r>
              <a:rPr lang="en-US" altLang="en-US" sz="1600" dirty="0">
                <a:solidFill>
                  <a:schemeClr val="accent3">
                    <a:lumMod val="75000"/>
                  </a:schemeClr>
                </a:solidFill>
                <a:latin typeface="Times" pitchFamily="2" charset="0"/>
              </a:rPr>
              <a:t> </a:t>
            </a:r>
            <a:r>
              <a:rPr lang="en-US" altLang="en-US" sz="1600" dirty="0">
                <a:latin typeface="Times" pitchFamily="2" charset="0"/>
              </a:rPr>
              <a:t>/</a:t>
            </a:r>
            <a:r>
              <a:rPr lang="en-US" altLang="en-US" sz="1600" dirty="0">
                <a:solidFill>
                  <a:srgbClr val="FF0000"/>
                </a:solidFill>
                <a:latin typeface="Times" pitchFamily="2" charset="0"/>
              </a:rPr>
              <a:t>200</a:t>
            </a:r>
            <a:r>
              <a:rPr lang="en-US" altLang="en-US" sz="1600" dirty="0">
                <a:latin typeface="Times" pitchFamily="2" charset="0"/>
              </a:rPr>
              <a:t>)</a:t>
            </a:r>
          </a:p>
          <a:p>
            <a:r>
              <a:rPr lang="en-US" altLang="en-US" sz="1600" dirty="0">
                <a:latin typeface="Times" pitchFamily="2" charset="0"/>
              </a:rPr>
              <a:t>	= 1 * 0.5             + 5 * 0.25         + 3 *0.25</a:t>
            </a:r>
          </a:p>
          <a:p>
            <a:r>
              <a:rPr lang="en-US" altLang="en-US" sz="1600" dirty="0">
                <a:latin typeface="Times" pitchFamily="2" charset="0"/>
              </a:rPr>
              <a:t>	= 0.5                   + 1.25               + 0.75</a:t>
            </a:r>
          </a:p>
          <a:p>
            <a:r>
              <a:rPr lang="en-US" altLang="en-US" sz="1600" dirty="0">
                <a:latin typeface="Times" pitchFamily="2" charset="0"/>
              </a:rPr>
              <a:t>	= </a:t>
            </a:r>
            <a:r>
              <a:rPr lang="en-US" altLang="en-US" sz="1600" dirty="0">
                <a:solidFill>
                  <a:srgbClr val="FF0000"/>
                </a:solidFill>
                <a:latin typeface="Times" pitchFamily="2" charset="0"/>
              </a:rPr>
              <a:t>2.5 cycles</a:t>
            </a:r>
          </a:p>
          <a:p>
            <a:r>
              <a:rPr lang="en-US" altLang="en-US" sz="1600" i="1" dirty="0">
                <a:solidFill>
                  <a:srgbClr val="0070C0"/>
                </a:solidFill>
                <a:latin typeface="Times" pitchFamily="2" charset="0"/>
              </a:rPr>
              <a:t>On average each instruction takes 2.5 cycles/instruction (</a:t>
            </a:r>
            <a:r>
              <a:rPr lang="en-US" altLang="en-US" sz="1600" b="1" i="1" dirty="0">
                <a:solidFill>
                  <a:srgbClr val="0070C0"/>
                </a:solidFill>
                <a:latin typeface="Times" pitchFamily="2" charset="0"/>
              </a:rPr>
              <a:t>CPI</a:t>
            </a:r>
            <a:r>
              <a:rPr lang="en-US" altLang="en-US" sz="1600" i="1" dirty="0">
                <a:solidFill>
                  <a:srgbClr val="0070C0"/>
                </a:solidFill>
                <a:latin typeface="Times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8416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Footer Placeholder 3">
            <a:extLst>
              <a:ext uri="{FF2B5EF4-FFF2-40B4-BE49-F238E27FC236}">
                <a16:creationId xmlns:a16="http://schemas.microsoft.com/office/drawing/2014/main" id="{CDDE7BC9-AFD4-AF8C-93E5-D069498EA4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AE9F7F75-1F85-6D41-8D6E-BBD93AD0A56C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lang="en-AU" altLang="en-US" sz="1400"/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D56D5E9B-0D96-AA22-8CC7-BB18B70371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pPr eaLnBrk="1" hangingPunct="1"/>
            <a:r>
              <a:rPr lang="en-US" altLang="en-US"/>
              <a:t>CPI Example</a:t>
            </a:r>
            <a:endParaRPr lang="en-AU" altLang="en-US"/>
          </a:p>
        </p:txBody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AC2CFEBD-47F0-07CF-EBCB-C2ECE5A1C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9969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Alternative compiled code sequences using instructions in classes A, B, C</a:t>
            </a:r>
            <a:endParaRPr lang="en-AU" altLang="en-US" sz="2800"/>
          </a:p>
        </p:txBody>
      </p:sp>
      <p:graphicFrame>
        <p:nvGraphicFramePr>
          <p:cNvPr id="321576" name="Group 40">
            <a:extLst>
              <a:ext uri="{FF2B5EF4-FFF2-40B4-BE49-F238E27FC236}">
                <a16:creationId xmlns:a16="http://schemas.microsoft.com/office/drawing/2014/main" id="{6A3C5971-B3DA-0B10-52DB-24D9231C31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730303"/>
              </p:ext>
            </p:extLst>
          </p:nvPr>
        </p:nvGraphicFramePr>
        <p:xfrm>
          <a:off x="899592" y="2248718"/>
          <a:ext cx="7560841" cy="1585032"/>
        </p:xfrm>
        <a:graphic>
          <a:graphicData uri="http://schemas.openxmlformats.org/drawingml/2006/table">
            <a:tbl>
              <a:tblPr/>
              <a:tblGrid>
                <a:gridCol w="23994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2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00201">
                  <a:extLst>
                    <a:ext uri="{9D8B030D-6E8A-4147-A177-3AD203B41FA5}">
                      <a16:colId xmlns:a16="http://schemas.microsoft.com/office/drawing/2014/main" val="2718386771"/>
                    </a:ext>
                  </a:extLst>
                </a:gridCol>
              </a:tblGrid>
              <a:tr h="3881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  <a:endParaRPr kumimoji="0" lang="en-A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Inst Count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0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CPI for class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A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A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kumimoji="0" lang="en-A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A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0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IC in sequence 1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A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A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7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IC in sequence 2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A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2736" name="Rectangle 31">
            <a:extLst>
              <a:ext uri="{FF2B5EF4-FFF2-40B4-BE49-F238E27FC236}">
                <a16:creationId xmlns:a16="http://schemas.microsoft.com/office/drawing/2014/main" id="{F5055D04-783E-BA78-2AB1-B517D4017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4076700"/>
            <a:ext cx="3887788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 dirty="0"/>
              <a:t>Sequence 1: IC = 5</a:t>
            </a:r>
          </a:p>
          <a:p>
            <a:pPr lvl="1" eaLnBrk="1" hangingPunct="1"/>
            <a:r>
              <a:rPr lang="en-US" altLang="en-US" sz="2400" dirty="0"/>
              <a:t>Clock Cycles</a:t>
            </a:r>
            <a:br>
              <a:rPr lang="en-US" altLang="en-US" sz="2400" dirty="0"/>
            </a:br>
            <a:r>
              <a:rPr lang="en-US" altLang="en-US" sz="2400" dirty="0"/>
              <a:t>= 2×</a:t>
            </a:r>
            <a:r>
              <a:rPr lang="en-US" altLang="en-US" sz="2400" dirty="0">
                <a:highlight>
                  <a:srgbClr val="C0C0C0"/>
                </a:highlight>
              </a:rPr>
              <a:t>1</a:t>
            </a:r>
            <a:r>
              <a:rPr lang="en-US" altLang="en-US" sz="2400" dirty="0"/>
              <a:t> + 1×</a:t>
            </a:r>
            <a:r>
              <a:rPr lang="en-US" altLang="en-US" sz="2400" dirty="0">
                <a:highlight>
                  <a:srgbClr val="C0C0C0"/>
                </a:highlight>
              </a:rPr>
              <a:t>2</a:t>
            </a:r>
            <a:r>
              <a:rPr lang="en-US" altLang="en-US" sz="2400" dirty="0"/>
              <a:t> + 2×</a:t>
            </a:r>
            <a:r>
              <a:rPr lang="en-US" altLang="en-US" sz="2400" dirty="0">
                <a:highlight>
                  <a:srgbClr val="C0C0C0"/>
                </a:highlight>
              </a:rPr>
              <a:t>3</a:t>
            </a:r>
            <a:br>
              <a:rPr lang="en-US" altLang="en-US" sz="2400" dirty="0"/>
            </a:br>
            <a:r>
              <a:rPr lang="en-US" altLang="en-US" sz="2400" dirty="0"/>
              <a:t>= 10</a:t>
            </a:r>
          </a:p>
          <a:p>
            <a:pPr lvl="1" eaLnBrk="1" hangingPunct="1"/>
            <a:r>
              <a:rPr lang="en-US" altLang="en-US" sz="2400" dirty="0"/>
              <a:t>Avg. CPI = 10/</a:t>
            </a:r>
            <a:r>
              <a:rPr lang="en-US" altLang="en-US" sz="2400" dirty="0">
                <a:solidFill>
                  <a:schemeClr val="bg1"/>
                </a:solidFill>
                <a:highlight>
                  <a:srgbClr val="008080"/>
                </a:highlight>
              </a:rPr>
              <a:t>5</a:t>
            </a:r>
            <a:r>
              <a:rPr lang="en-US" altLang="en-US" sz="2400" dirty="0"/>
              <a:t> = 2.0</a:t>
            </a:r>
          </a:p>
        </p:txBody>
      </p:sp>
      <p:sp>
        <p:nvSpPr>
          <p:cNvPr id="72737" name="Rectangle 32">
            <a:extLst>
              <a:ext uri="{FF2B5EF4-FFF2-40B4-BE49-F238E27FC236}">
                <a16:creationId xmlns:a16="http://schemas.microsoft.com/office/drawing/2014/main" id="{ED7FE226-89E0-B97D-DF60-D6FE2F5EA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900" y="4076700"/>
            <a:ext cx="3887788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 dirty="0"/>
              <a:t>Sequence 2: IC = 6</a:t>
            </a:r>
          </a:p>
          <a:p>
            <a:pPr lvl="1" eaLnBrk="1" hangingPunct="1"/>
            <a:r>
              <a:rPr lang="en-US" altLang="en-US" sz="2400" dirty="0"/>
              <a:t>Clock Cycles</a:t>
            </a:r>
            <a:br>
              <a:rPr lang="en-US" altLang="en-US" sz="2400" dirty="0"/>
            </a:br>
            <a:r>
              <a:rPr lang="en-US" altLang="en-US" sz="2400" dirty="0"/>
              <a:t>= 4×</a:t>
            </a:r>
            <a:r>
              <a:rPr lang="en-US" altLang="en-US" sz="2400" dirty="0">
                <a:highlight>
                  <a:srgbClr val="C0C0C0"/>
                </a:highlight>
              </a:rPr>
              <a:t>1</a:t>
            </a:r>
            <a:r>
              <a:rPr lang="en-US" altLang="en-US" sz="2400" dirty="0"/>
              <a:t> + 1×</a:t>
            </a:r>
            <a:r>
              <a:rPr lang="en-US" altLang="en-US" sz="2400" dirty="0">
                <a:highlight>
                  <a:srgbClr val="C0C0C0"/>
                </a:highlight>
              </a:rPr>
              <a:t>2</a:t>
            </a:r>
            <a:r>
              <a:rPr lang="en-US" altLang="en-US" sz="2400" dirty="0"/>
              <a:t> + 1×</a:t>
            </a:r>
            <a:r>
              <a:rPr lang="en-US" altLang="en-US" sz="2400" dirty="0">
                <a:highlight>
                  <a:srgbClr val="C0C0C0"/>
                </a:highlight>
              </a:rPr>
              <a:t>3</a:t>
            </a:r>
            <a:br>
              <a:rPr lang="en-US" altLang="en-US" sz="2400" dirty="0"/>
            </a:br>
            <a:r>
              <a:rPr lang="en-US" altLang="en-US" sz="2400" dirty="0"/>
              <a:t>= 9</a:t>
            </a:r>
          </a:p>
          <a:p>
            <a:pPr lvl="1" eaLnBrk="1" hangingPunct="1"/>
            <a:r>
              <a:rPr lang="en-US" altLang="en-US" sz="2400" dirty="0"/>
              <a:t>Avg. CPI = 9/</a:t>
            </a:r>
            <a:r>
              <a:rPr lang="en-US" altLang="en-US" sz="2400" dirty="0">
                <a:solidFill>
                  <a:schemeClr val="bg1"/>
                </a:solidFill>
                <a:highlight>
                  <a:srgbClr val="008080"/>
                </a:highlight>
              </a:rPr>
              <a:t>6</a:t>
            </a:r>
            <a:r>
              <a:rPr lang="en-US" altLang="en-US" sz="2400" dirty="0"/>
              <a:t> = 1.5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6BBAAA-D240-4F4F-900D-D332498EE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Sept. 03 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54263FE-7E25-DF47-B887-286BEFA780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560" y="991986"/>
            <a:ext cx="8214360" cy="451060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1600" dirty="0">
                <a:ea typeface="Times" charset="0"/>
                <a:cs typeface="Times" charset="0"/>
              </a:rPr>
              <a:t>The average frequencies for various instruction types.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ea typeface="Times" charset="0"/>
                <a:cs typeface="Times" charset="0"/>
              </a:rPr>
              <a:t>ALU operations occur 	43% of the time and need 1 clock cycle to execute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ea typeface="Times" charset="0"/>
                <a:cs typeface="Times" charset="0"/>
              </a:rPr>
              <a:t>Load instructions occur 	21% of the time and need 2 cycles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ea typeface="Times" charset="0"/>
                <a:cs typeface="Times" charset="0"/>
              </a:rPr>
              <a:t>Store instructions occur 	12% of the time and need 2 cycles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ea typeface="Times" charset="0"/>
                <a:cs typeface="Times" charset="0"/>
              </a:rPr>
              <a:t>Branch instructions occur 	24% of the time and need 2 cycles</a:t>
            </a:r>
          </a:p>
          <a:p>
            <a:pPr>
              <a:spcBef>
                <a:spcPct val="0"/>
              </a:spcBef>
              <a:buNone/>
            </a:pPr>
            <a:endParaRPr lang="en-US" altLang="en-US" sz="1600" dirty="0"/>
          </a:p>
          <a:p>
            <a:pPr>
              <a:spcBef>
                <a:spcPct val="0"/>
              </a:spcBef>
              <a:buNone/>
            </a:pPr>
            <a:r>
              <a:rPr lang="en-US" altLang="en-US" sz="1600" dirty="0"/>
              <a:t>How do we get CPI = average cycles per instruction?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/>
              <a:t>The average number of cycles per instruction = CPI=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/>
              <a:t>	0.43 * 1.      + 0.21 * 2.      + 0.12 * 2.      + 0.24 * 2 = </a:t>
            </a:r>
            <a:r>
              <a:rPr lang="en-US" altLang="en-US" sz="1600" dirty="0">
                <a:solidFill>
                  <a:srgbClr val="FF0000"/>
                </a:solidFill>
              </a:rPr>
              <a:t>1.57</a:t>
            </a:r>
            <a:r>
              <a:rPr lang="en-US" altLang="en-US" sz="1600" dirty="0"/>
              <a:t> Cycles per instruction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600" dirty="0"/>
          </a:p>
          <a:p>
            <a:pPr>
              <a:spcBef>
                <a:spcPct val="0"/>
              </a:spcBef>
            </a:pP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Once we have the CPI, and clock speed, we can find the ratings of  a processor</a:t>
            </a:r>
          </a:p>
          <a:p>
            <a:pPr>
              <a:spcBef>
                <a:spcPct val="0"/>
              </a:spcBef>
            </a:pPr>
            <a:endParaRPr lang="en-US" altLang="en-US" sz="1600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If we are using 1Ghz processor </a:t>
            </a:r>
            <a:r>
              <a:rPr lang="en-US" altLang="en-US" sz="1600" b="1" dirty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</a:rPr>
              <a:t>(10</a:t>
            </a:r>
            <a:r>
              <a:rPr lang="en-US" altLang="en-US" sz="1600" b="1" baseline="30000" dirty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</a:rPr>
              <a:t>9</a:t>
            </a:r>
            <a:r>
              <a:rPr lang="en-US" altLang="en-US" sz="1600" b="1" dirty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</a:rPr>
              <a:t> cycles per second)</a:t>
            </a:r>
            <a:endParaRPr lang="en-US" altLang="en-US" sz="1600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Times" charset="0"/>
                <a:ea typeface="Times" charset="0"/>
                <a:cs typeface="Times" charset="0"/>
              </a:rPr>
              <a:t>	10</a:t>
            </a:r>
            <a:r>
              <a:rPr lang="en-US" altLang="en-US" sz="1600" baseline="30000" dirty="0">
                <a:latin typeface="Times" charset="0"/>
                <a:ea typeface="Times" charset="0"/>
                <a:cs typeface="Times" charset="0"/>
              </a:rPr>
              <a:t>9</a:t>
            </a:r>
            <a:r>
              <a:rPr lang="en-US" altLang="en-US" sz="1600" dirty="0">
                <a:latin typeface="Times" charset="0"/>
                <a:ea typeface="Times" charset="0"/>
                <a:cs typeface="Times" charset="0"/>
              </a:rPr>
              <a:t> c/s</a:t>
            </a:r>
            <a:r>
              <a:rPr lang="en-US" altLang="en-US" sz="1600" baseline="30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en-US" sz="1600" dirty="0">
                <a:latin typeface="Times" charset="0"/>
                <a:ea typeface="Times" charset="0"/>
                <a:cs typeface="Times" charset="0"/>
              </a:rPr>
              <a:t>/ CPI c/</a:t>
            </a:r>
            <a:r>
              <a:rPr lang="en-US" altLang="en-US" sz="1600" dirty="0" err="1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en-US" sz="1600" dirty="0">
                <a:latin typeface="Times" charset="0"/>
                <a:ea typeface="Times" charset="0"/>
                <a:cs typeface="Times" charset="0"/>
              </a:rPr>
              <a:t> =	10</a:t>
            </a:r>
            <a:r>
              <a:rPr lang="en-US" altLang="en-US" sz="1600" baseline="30000" dirty="0">
                <a:latin typeface="Times" charset="0"/>
                <a:ea typeface="Times" charset="0"/>
                <a:cs typeface="Times" charset="0"/>
              </a:rPr>
              <a:t>9</a:t>
            </a:r>
            <a:r>
              <a:rPr lang="en-US" altLang="en-US" sz="1600" dirty="0">
                <a:latin typeface="Times" charset="0"/>
                <a:ea typeface="Times" charset="0"/>
                <a:cs typeface="Times" charset="0"/>
              </a:rPr>
              <a:t> /</a:t>
            </a:r>
            <a:r>
              <a:rPr lang="en-US" altLang="en-US" sz="1600" dirty="0">
                <a:solidFill>
                  <a:srgbClr val="C00000"/>
                </a:solidFill>
                <a:latin typeface="Times" charset="0"/>
                <a:ea typeface="Times" charset="0"/>
                <a:cs typeface="Times" charset="0"/>
              </a:rPr>
              <a:t>1.57</a:t>
            </a:r>
            <a:r>
              <a:rPr lang="en-US" altLang="en-US" sz="1600" dirty="0">
                <a:latin typeface="Times" charset="0"/>
                <a:ea typeface="Times" charset="0"/>
                <a:cs typeface="Times" charset="0"/>
              </a:rPr>
              <a:t> = 637 Million 	 instructions / sec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rgbClr val="C00000"/>
                </a:solidFill>
                <a:latin typeface="Times" charset="0"/>
                <a:ea typeface="Times" charset="0"/>
                <a:cs typeface="Times" charset="0"/>
              </a:rPr>
              <a:t>	</a:t>
            </a:r>
            <a:r>
              <a:rPr lang="en-US" altLang="en-US" sz="1600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sec/instruction</a:t>
            </a:r>
            <a:r>
              <a:rPr lang="en-US" altLang="en-US" sz="1600" dirty="0">
                <a:solidFill>
                  <a:srgbClr val="C00000"/>
                </a:solidFill>
                <a:latin typeface="Times" charset="0"/>
                <a:ea typeface="Times" charset="0"/>
                <a:cs typeface="Times" charset="0"/>
              </a:rPr>
              <a:t> = 1 / 637x10</a:t>
            </a:r>
            <a:r>
              <a:rPr lang="en-US" altLang="en-US" sz="1600" baseline="30000" dirty="0">
                <a:solidFill>
                  <a:srgbClr val="C00000"/>
                </a:solidFill>
                <a:latin typeface="Times" charset="0"/>
                <a:ea typeface="Times" charset="0"/>
                <a:cs typeface="Times" charset="0"/>
              </a:rPr>
              <a:t>6</a:t>
            </a:r>
            <a:r>
              <a:rPr lang="en-US" altLang="en-US" sz="1600" dirty="0">
                <a:solidFill>
                  <a:srgbClr val="C00000"/>
                </a:solidFill>
                <a:latin typeface="Times" charset="0"/>
                <a:ea typeface="Times" charset="0"/>
                <a:cs typeface="Times" charset="0"/>
              </a:rPr>
              <a:t>  = 1.57x 10</a:t>
            </a:r>
            <a:r>
              <a:rPr lang="en-US" altLang="en-US" sz="1600" baseline="30000" dirty="0">
                <a:solidFill>
                  <a:srgbClr val="C00000"/>
                </a:solidFill>
                <a:latin typeface="Times" charset="0"/>
                <a:ea typeface="Times" charset="0"/>
                <a:cs typeface="Times" charset="0"/>
              </a:rPr>
              <a:t>-9</a:t>
            </a:r>
            <a:r>
              <a:rPr lang="en-US" altLang="en-US" sz="1600" dirty="0">
                <a:latin typeface="Times" charset="0"/>
                <a:ea typeface="Times" charset="0"/>
                <a:cs typeface="Times" charset="0"/>
              </a:rPr>
              <a:t>		 sec / instructions</a:t>
            </a:r>
            <a:endParaRPr lang="en-US" altLang="en-US" sz="1600" dirty="0">
              <a:solidFill>
                <a:srgbClr val="C00000"/>
              </a:solidFill>
              <a:latin typeface="Times" charset="0"/>
              <a:ea typeface="Times" charset="0"/>
              <a:cs typeface="Times" charset="0"/>
            </a:endParaRPr>
          </a:p>
          <a:p>
            <a:pPr lvl="1">
              <a:spcBef>
                <a:spcPct val="0"/>
              </a:spcBef>
              <a:buFontTx/>
              <a:buNone/>
            </a:pPr>
            <a:endParaRPr lang="en-US" altLang="en-US" sz="1600" dirty="0">
              <a:solidFill>
                <a:srgbClr val="C00000"/>
              </a:solidFill>
              <a:latin typeface="Times" charset="0"/>
              <a:ea typeface="Times" charset="0"/>
              <a:cs typeface="Times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Execution time = </a:t>
            </a:r>
            <a:r>
              <a:rPr lang="en-US" altLang="en-US" sz="1600" dirty="0" err="1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instruction_count</a:t>
            </a:r>
            <a:r>
              <a:rPr lang="en-US" altLang="en-US" sz="1600" dirty="0">
                <a:latin typeface="Times" charset="0"/>
                <a:ea typeface="Times" charset="0"/>
                <a:cs typeface="Times" charset="0"/>
              </a:rPr>
              <a:t> x </a:t>
            </a: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1.57*10</a:t>
            </a:r>
            <a:r>
              <a:rPr lang="en-US" altLang="en-US" sz="1600" baseline="300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-9</a:t>
            </a: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Sec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600" dirty="0"/>
          </a:p>
          <a:p>
            <a:pPr>
              <a:defRPr/>
            </a:pPr>
            <a:endParaRPr lang="en-US" sz="1600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833EFC1-C70D-8E4D-A4F4-FF8F872C5D7C}"/>
              </a:ext>
            </a:extLst>
          </p:cNvPr>
          <p:cNvSpPr txBox="1">
            <a:spLocks noChangeArrowheads="1"/>
          </p:cNvSpPr>
          <p:nvPr/>
        </p:nvSpPr>
        <p:spPr>
          <a:xfrm>
            <a:off x="472440" y="333094"/>
            <a:ext cx="8259762" cy="762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z="3200" dirty="0">
                <a:ea typeface="Times" charset="0"/>
                <a:cs typeface="Times" charset="0"/>
              </a:rPr>
              <a:t>Another CPI Example </a:t>
            </a:r>
            <a:endParaRPr lang="en-AU" altLang="en-US" sz="3200" dirty="0"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347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72440" y="285388"/>
            <a:ext cx="8259762" cy="762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Some bookkeeping</a:t>
            </a:r>
            <a:endParaRPr lang="en-AU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3254" y="862664"/>
            <a:ext cx="810764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" charset="0"/>
                <a:ea typeface="Times" charset="0"/>
                <a:cs typeface="Times" charset="0"/>
              </a:rPr>
              <a:t> Text: 	D.A. Patterson and J.L. Hennessy. "Computer organization and design: </a:t>
            </a:r>
          </a:p>
          <a:p>
            <a:r>
              <a:rPr lang="en-US" sz="1600" dirty="0">
                <a:latin typeface="Times" charset="0"/>
                <a:ea typeface="Times" charset="0"/>
                <a:cs typeface="Times" charset="0"/>
              </a:rPr>
              <a:t>		The hardware/software interface" </a:t>
            </a:r>
            <a:r>
              <a:rPr lang="en-US" sz="160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ARM Edition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(ISBN: 978-0-12-801733-3)</a:t>
            </a:r>
          </a:p>
          <a:p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sz="1600" b="1" i="1" dirty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</a:rPr>
              <a:t>		</a:t>
            </a:r>
            <a:r>
              <a:rPr lang="en-US" sz="1600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Do not purchase 5</a:t>
            </a:r>
            <a:r>
              <a:rPr lang="en-US" sz="1600" i="1" baseline="3000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th</a:t>
            </a:r>
            <a:r>
              <a:rPr lang="en-US" sz="1600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edition or RISC V editions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833557" y="2118783"/>
            <a:ext cx="6891867" cy="10541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x-none" sz="1600" dirty="0">
                <a:latin typeface="Times" charset="0"/>
              </a:rPr>
              <a:t>Textbook is for you to read</a:t>
            </a:r>
            <a:r>
              <a:rPr lang="en-US" altLang="x-none" sz="1600" b="1" dirty="0">
                <a:solidFill>
                  <a:srgbClr val="0041C4"/>
                </a:solidFill>
                <a:latin typeface="Times" charset="0"/>
              </a:rPr>
              <a:t>. </a:t>
            </a:r>
            <a:r>
              <a:rPr lang="en-US" altLang="x-none" sz="1600" b="1" i="1" dirty="0">
                <a:solidFill>
                  <a:srgbClr val="0041C4"/>
                </a:solidFill>
                <a:latin typeface="Times" charset="0"/>
              </a:rPr>
              <a:t>Not for me to read it to you</a:t>
            </a:r>
          </a:p>
          <a:p>
            <a:pPr>
              <a:spcBef>
                <a:spcPts val="0"/>
              </a:spcBef>
            </a:pPr>
            <a:r>
              <a:rPr lang="en-US" altLang="x-none" sz="1600" dirty="0">
                <a:latin typeface="Times" charset="0"/>
              </a:rPr>
              <a:t>I will use some examples from the text, some my own.</a:t>
            </a:r>
          </a:p>
          <a:p>
            <a:pPr>
              <a:spcBef>
                <a:spcPts val="0"/>
              </a:spcBef>
            </a:pPr>
            <a:r>
              <a:rPr lang="en-US" altLang="x-none" sz="1600" dirty="0">
                <a:latin typeface="Times" charset="0"/>
              </a:rPr>
              <a:t>I may change the order in which I present material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735724" y="4129332"/>
            <a:ext cx="795107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 dirty="0"/>
              <a:t>See me or TAs </a:t>
            </a:r>
            <a:r>
              <a:rPr lang="en-US" altLang="en-US" sz="1600" b="1" i="1" dirty="0"/>
              <a:t>at the earliest </a:t>
            </a:r>
            <a:r>
              <a:rPr lang="en-US" altLang="en-US" sz="1600" dirty="0"/>
              <a:t>if you do not understand the material </a:t>
            </a:r>
            <a:r>
              <a:rPr lang="en-US" altLang="en-US" sz="1600" b="1" dirty="0">
                <a:solidFill>
                  <a:srgbClr val="0041C4"/>
                </a:solidFill>
              </a:rPr>
              <a:t>or not doing well in class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rgbClr val="0000FF"/>
                </a:solidFill>
              </a:rPr>
              <a:t> </a:t>
            </a:r>
            <a:r>
              <a:rPr lang="en-US" altLang="en-US" sz="1600" dirty="0">
                <a:solidFill>
                  <a:srgbClr val="FF0000"/>
                </a:solidFill>
              </a:rPr>
              <a:t>DO NOT WAIT UNTIL IT IS TOO LATE </a:t>
            </a:r>
            <a:r>
              <a:rPr lang="en-US" altLang="en-US" sz="1600" dirty="0"/>
              <a:t>(into the semester)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chemeClr val="accent2">
                    <a:lumMod val="75000"/>
                  </a:schemeClr>
                </a:solidFill>
              </a:rPr>
              <a:t>And problems do not miraculously disappear!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983155" y="3340932"/>
            <a:ext cx="657381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rgbClr val="002060"/>
                </a:solidFill>
              </a:rPr>
              <a:t>You may want to consider buying </a:t>
            </a:r>
            <a:r>
              <a:rPr lang="en-US" altLang="en-US" sz="1600" b="1" dirty="0" err="1">
                <a:solidFill>
                  <a:srgbClr val="002060"/>
                </a:solidFill>
              </a:rPr>
              <a:t>ZyBooks</a:t>
            </a:r>
            <a:r>
              <a:rPr lang="en-US" altLang="en-US" sz="1600" b="1" dirty="0">
                <a:solidFill>
                  <a:srgbClr val="002060"/>
                </a:solidFill>
              </a:rPr>
              <a:t> version of the textbook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rgbClr val="002060"/>
                </a:solidFill>
              </a:rPr>
              <a:t>	Animations, demos </a:t>
            </a:r>
            <a:r>
              <a:rPr lang="en-US" altLang="en-US" sz="1600" b="1" dirty="0" err="1">
                <a:solidFill>
                  <a:srgbClr val="002060"/>
                </a:solidFill>
              </a:rPr>
              <a:t>etc</a:t>
            </a:r>
            <a:endParaRPr lang="en-US" altLang="en-US" sz="1600" b="1" dirty="0">
              <a:solidFill>
                <a:srgbClr val="002060"/>
              </a:solidFill>
            </a:endParaRP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2249F10-870D-B5C1-A9E4-A119687A182A}"/>
              </a:ext>
            </a:extLst>
          </p:cNvPr>
          <p:cNvSpPr txBox="1">
            <a:spLocks/>
          </p:cNvSpPr>
          <p:nvPr/>
        </p:nvSpPr>
        <p:spPr>
          <a:xfrm>
            <a:off x="1692275" y="6381750"/>
            <a:ext cx="7272338" cy="3587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77"/>
              <a:buChar char="n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3AC4DB8B-761E-1844-BFD3-CF256D2A8645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AU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8430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6BBAAA-D240-4F4F-900D-D332498EE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Sept. 03 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1CE92ED-51F0-AD47-9788-B4B36114FB42}"/>
              </a:ext>
            </a:extLst>
          </p:cNvPr>
          <p:cNvSpPr txBox="1">
            <a:spLocks noChangeArrowheads="1"/>
          </p:cNvSpPr>
          <p:nvPr/>
        </p:nvSpPr>
        <p:spPr>
          <a:xfrm>
            <a:off x="472440" y="285388"/>
            <a:ext cx="8259762" cy="762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z="3200" dirty="0">
                <a:ea typeface="Times" charset="0"/>
                <a:cs typeface="Times" charset="0"/>
              </a:rPr>
              <a:t>One more example – from textbook</a:t>
            </a:r>
            <a:endParaRPr lang="en-AU" altLang="en-US" sz="3200" dirty="0">
              <a:ea typeface="Times" charset="0"/>
              <a:cs typeface="Times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4F590E-081C-5B42-82BF-A325FA7EFBA6}"/>
              </a:ext>
            </a:extLst>
          </p:cNvPr>
          <p:cNvSpPr txBox="1"/>
          <p:nvPr/>
        </p:nvSpPr>
        <p:spPr>
          <a:xfrm>
            <a:off x="570976" y="2676817"/>
            <a:ext cx="5067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" pitchFamily="2" charset="0"/>
                <a:cs typeface="Arial"/>
              </a:rPr>
              <a:t>Execution time = (</a:t>
            </a:r>
            <a:r>
              <a:rPr lang="en-US" sz="1600" dirty="0" err="1">
                <a:latin typeface="Times" pitchFamily="2" charset="0"/>
                <a:cs typeface="Arial"/>
              </a:rPr>
              <a:t>Instruction_count</a:t>
            </a:r>
            <a:r>
              <a:rPr lang="en-US" sz="1600" dirty="0">
                <a:latin typeface="Times" pitchFamily="2" charset="0"/>
                <a:cs typeface="Arial"/>
              </a:rPr>
              <a:t>)*(CPI)/(</a:t>
            </a:r>
            <a:r>
              <a:rPr lang="en-US" sz="1600" dirty="0" err="1">
                <a:latin typeface="Times" pitchFamily="2" charset="0"/>
                <a:cs typeface="Arial"/>
              </a:rPr>
              <a:t>Clock_rate</a:t>
            </a:r>
            <a:r>
              <a:rPr lang="en-US" sz="1600" dirty="0">
                <a:latin typeface="Times" pitchFamily="2" charset="0"/>
                <a:cs typeface="Arial"/>
              </a:rPr>
              <a:t>)</a:t>
            </a:r>
          </a:p>
          <a:p>
            <a:r>
              <a:rPr lang="en-US" sz="1600" dirty="0">
                <a:latin typeface="Times" pitchFamily="2" charset="0"/>
                <a:cs typeface="Arial"/>
              </a:rPr>
              <a:t>	</a:t>
            </a:r>
            <a:r>
              <a:rPr lang="en-US" sz="1600" dirty="0">
                <a:solidFill>
                  <a:srgbClr val="C00000"/>
                </a:solidFill>
                <a:latin typeface="Times" pitchFamily="2" charset="0"/>
                <a:cs typeface="Arial"/>
              </a:rPr>
              <a:t>We keep IC constant </a:t>
            </a:r>
            <a:r>
              <a:rPr lang="en-US" sz="1600" dirty="0">
                <a:solidFill>
                  <a:srgbClr val="C00000"/>
                </a:solidFill>
                <a:latin typeface="Times" pitchFamily="2" charset="0"/>
                <a:cs typeface="Arial"/>
                <a:sym typeface="Wingdings" pitchFamily="2" charset="2"/>
              </a:rPr>
              <a:t> same program</a:t>
            </a:r>
            <a:endParaRPr lang="en-US" sz="1600" dirty="0">
              <a:solidFill>
                <a:srgbClr val="C00000"/>
              </a:solidFill>
              <a:latin typeface="Times" pitchFamily="2" charset="0"/>
              <a:cs typeface="Arial"/>
            </a:endParaRPr>
          </a:p>
          <a:p>
            <a:r>
              <a:rPr lang="en-US" sz="1600" dirty="0">
                <a:latin typeface="Times" pitchFamily="2" charset="0"/>
                <a:cs typeface="Arial"/>
              </a:rPr>
              <a:t>Execution time on P1 = (IC) * 1.5 / 3.0*10</a:t>
            </a:r>
            <a:r>
              <a:rPr lang="en-US" sz="1600" baseline="30000" dirty="0">
                <a:latin typeface="Times" pitchFamily="2" charset="0"/>
                <a:cs typeface="Arial"/>
              </a:rPr>
              <a:t>9</a:t>
            </a:r>
            <a:r>
              <a:rPr lang="en-US" sz="1600" dirty="0">
                <a:latin typeface="Times" pitchFamily="2" charset="0"/>
                <a:cs typeface="Arial"/>
              </a:rPr>
              <a:t> 	= 0.50*10</a:t>
            </a:r>
            <a:r>
              <a:rPr lang="en-US" sz="1600" baseline="30000" dirty="0">
                <a:latin typeface="Times" pitchFamily="2" charset="0"/>
                <a:cs typeface="Arial"/>
              </a:rPr>
              <a:t>-9</a:t>
            </a:r>
            <a:r>
              <a:rPr lang="en-US" sz="1600" dirty="0">
                <a:latin typeface="Times" pitchFamily="2" charset="0"/>
                <a:cs typeface="Arial"/>
              </a:rPr>
              <a:t>sec</a:t>
            </a:r>
          </a:p>
          <a:p>
            <a:r>
              <a:rPr lang="en-US" sz="1600" dirty="0">
                <a:latin typeface="Times" pitchFamily="2" charset="0"/>
                <a:cs typeface="Arial"/>
              </a:rPr>
              <a:t>Execution time on P2 = (IC) * 1.0 / 2.5*10</a:t>
            </a:r>
            <a:r>
              <a:rPr lang="en-US" sz="1600" baseline="30000" dirty="0">
                <a:latin typeface="Times" pitchFamily="2" charset="0"/>
                <a:cs typeface="Arial"/>
              </a:rPr>
              <a:t>9</a:t>
            </a:r>
            <a:r>
              <a:rPr lang="en-US" sz="1600" dirty="0">
                <a:latin typeface="Times" pitchFamily="2" charset="0"/>
                <a:cs typeface="Arial"/>
              </a:rPr>
              <a:t> 	= 0.40*10</a:t>
            </a:r>
            <a:r>
              <a:rPr lang="en-US" sz="1600" baseline="30000" dirty="0">
                <a:latin typeface="Times" pitchFamily="2" charset="0"/>
                <a:cs typeface="Arial"/>
              </a:rPr>
              <a:t>-9</a:t>
            </a:r>
            <a:r>
              <a:rPr lang="en-US" sz="1600" dirty="0">
                <a:latin typeface="Times" pitchFamily="2" charset="0"/>
                <a:cs typeface="Arial"/>
              </a:rPr>
              <a:t>sec</a:t>
            </a:r>
          </a:p>
          <a:p>
            <a:r>
              <a:rPr lang="en-US" sz="1600" dirty="0">
                <a:latin typeface="Times" pitchFamily="2" charset="0"/>
                <a:cs typeface="Arial"/>
              </a:rPr>
              <a:t>Execution time on P3 = (IC) * 2.2 / 4.0*10</a:t>
            </a:r>
            <a:r>
              <a:rPr lang="en-US" sz="1600" baseline="30000" dirty="0">
                <a:latin typeface="Times" pitchFamily="2" charset="0"/>
                <a:cs typeface="Arial"/>
              </a:rPr>
              <a:t>9</a:t>
            </a:r>
            <a:r>
              <a:rPr lang="en-US" sz="1600" dirty="0">
                <a:latin typeface="Times" pitchFamily="2" charset="0"/>
                <a:cs typeface="Arial"/>
              </a:rPr>
              <a:t> 	= 0.55*10</a:t>
            </a:r>
            <a:r>
              <a:rPr lang="en-US" sz="1600" baseline="30000" dirty="0">
                <a:latin typeface="Times" pitchFamily="2" charset="0"/>
                <a:cs typeface="Arial"/>
              </a:rPr>
              <a:t>-9</a:t>
            </a:r>
            <a:r>
              <a:rPr lang="en-US" sz="1600" dirty="0">
                <a:latin typeface="Times" pitchFamily="2" charset="0"/>
                <a:cs typeface="Arial"/>
              </a:rPr>
              <a:t>sec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FB1B0C0-6B24-D640-9958-AAADD8E92ADD}"/>
              </a:ext>
            </a:extLst>
          </p:cNvPr>
          <p:cNvGrpSpPr/>
          <p:nvPr/>
        </p:nvGrpSpPr>
        <p:grpSpPr>
          <a:xfrm>
            <a:off x="5376348" y="3134762"/>
            <a:ext cx="3060700" cy="400050"/>
            <a:chOff x="5257800" y="4400550"/>
            <a:chExt cx="3060700" cy="40005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C5319C-8A1E-8F44-BC1C-C1C04E57F970}"/>
                </a:ext>
              </a:extLst>
            </p:cNvPr>
            <p:cNvSpPr txBox="1"/>
            <p:nvPr/>
          </p:nvSpPr>
          <p:spPr>
            <a:xfrm>
              <a:off x="6108700" y="4400550"/>
              <a:ext cx="2209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" pitchFamily="2" charset="0"/>
                  <a:cs typeface="Arial"/>
                </a:rPr>
                <a:t>P2 is faster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6114029-0C99-DA4C-AB50-763FFFBD5FF7}"/>
                </a:ext>
              </a:extLst>
            </p:cNvPr>
            <p:cNvCxnSpPr/>
            <p:nvPr/>
          </p:nvCxnSpPr>
          <p:spPr>
            <a:xfrm flipH="1">
              <a:off x="5257800" y="4559300"/>
              <a:ext cx="762000" cy="2413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A3F54FC-6DA5-8A42-844A-F81940569D70}"/>
              </a:ext>
            </a:extLst>
          </p:cNvPr>
          <p:cNvSpPr txBox="1"/>
          <p:nvPr/>
        </p:nvSpPr>
        <p:spPr>
          <a:xfrm>
            <a:off x="591667" y="1012318"/>
            <a:ext cx="76215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" pitchFamily="2" charset="0"/>
                <a:cs typeface="Arial"/>
              </a:rPr>
              <a:t>1.5. Consider 3 different processors P1, P2, P3 executing the SAME instructions</a:t>
            </a:r>
          </a:p>
          <a:p>
            <a:r>
              <a:rPr lang="en-US" sz="1600" dirty="0">
                <a:latin typeface="Times" pitchFamily="2" charset="0"/>
                <a:cs typeface="Arial"/>
              </a:rPr>
              <a:t>	P1 clock is 3GHz and a 	CPI of 1.5</a:t>
            </a:r>
          </a:p>
          <a:p>
            <a:r>
              <a:rPr lang="en-US" sz="1600" dirty="0">
                <a:latin typeface="Times" pitchFamily="2" charset="0"/>
                <a:cs typeface="Arial"/>
              </a:rPr>
              <a:t>	P2 clock is 2.5GHz and a 	CPI of 1.0</a:t>
            </a:r>
          </a:p>
          <a:p>
            <a:r>
              <a:rPr lang="en-US" sz="1600" dirty="0">
                <a:latin typeface="Times" pitchFamily="2" charset="0"/>
                <a:cs typeface="Arial"/>
              </a:rPr>
              <a:t>	P3 clock is 4 GHz and a 	CPI of 2.2</a:t>
            </a:r>
          </a:p>
          <a:p>
            <a:endParaRPr lang="en-US" sz="1600" dirty="0">
              <a:latin typeface="Times" pitchFamily="2" charset="0"/>
              <a:cs typeface="Arial"/>
            </a:endParaRPr>
          </a:p>
          <a:p>
            <a:r>
              <a:rPr lang="en-US" sz="1600" dirty="0">
                <a:latin typeface="Times" pitchFamily="2" charset="0"/>
                <a:cs typeface="Arial"/>
              </a:rPr>
              <a:t>a). Which process has highest performance in instructions per second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51C174-D308-0D4C-886D-D79415E968E1}"/>
              </a:ext>
            </a:extLst>
          </p:cNvPr>
          <p:cNvSpPr txBox="1"/>
          <p:nvPr/>
        </p:nvSpPr>
        <p:spPr>
          <a:xfrm>
            <a:off x="590550" y="4236925"/>
            <a:ext cx="5067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" pitchFamily="2" charset="0"/>
                <a:cs typeface="Arial"/>
              </a:rPr>
              <a:t>MIPS = (</a:t>
            </a:r>
            <a:r>
              <a:rPr lang="en-US" sz="1600" dirty="0" err="1">
                <a:latin typeface="Times" pitchFamily="2" charset="0"/>
                <a:cs typeface="Arial"/>
              </a:rPr>
              <a:t>Clock_rate</a:t>
            </a:r>
            <a:r>
              <a:rPr lang="en-US" sz="1600" dirty="0">
                <a:latin typeface="Times" pitchFamily="2" charset="0"/>
                <a:cs typeface="Arial"/>
              </a:rPr>
              <a:t>)/CPI</a:t>
            </a:r>
          </a:p>
          <a:p>
            <a:endParaRPr lang="en-US" sz="1600" dirty="0">
              <a:latin typeface="Times" pitchFamily="2" charset="0"/>
              <a:cs typeface="Arial"/>
            </a:endParaRPr>
          </a:p>
          <a:p>
            <a:pPr>
              <a:tabLst>
                <a:tab pos="2624138" algn="l"/>
                <a:tab pos="3595688" algn="l"/>
              </a:tabLst>
            </a:pPr>
            <a:r>
              <a:rPr lang="en-US" sz="1600" dirty="0">
                <a:latin typeface="Times" pitchFamily="2" charset="0"/>
                <a:cs typeface="Arial"/>
              </a:rPr>
              <a:t>Inst/sec of P1 = 3*10</a:t>
            </a:r>
            <a:r>
              <a:rPr lang="en-US" sz="1600" baseline="30000" dirty="0">
                <a:latin typeface="Times" pitchFamily="2" charset="0"/>
                <a:cs typeface="Arial"/>
              </a:rPr>
              <a:t>9 </a:t>
            </a:r>
            <a:r>
              <a:rPr lang="en-US" sz="1600" dirty="0">
                <a:latin typeface="Times" pitchFamily="2" charset="0"/>
                <a:cs typeface="Arial"/>
              </a:rPr>
              <a:t>/1.5 =	2,000 MIPS	= 2.000 x 10</a:t>
            </a:r>
            <a:r>
              <a:rPr lang="en-US" sz="1600" baseline="30000" dirty="0">
                <a:latin typeface="Times" pitchFamily="2" charset="0"/>
                <a:cs typeface="Arial"/>
              </a:rPr>
              <a:t>9</a:t>
            </a:r>
          </a:p>
          <a:p>
            <a:pPr>
              <a:tabLst>
                <a:tab pos="2624138" algn="l"/>
                <a:tab pos="3595688" algn="l"/>
              </a:tabLst>
            </a:pPr>
            <a:r>
              <a:rPr lang="en-US" sz="1600" dirty="0">
                <a:latin typeface="Times" pitchFamily="2" charset="0"/>
                <a:cs typeface="Arial"/>
              </a:rPr>
              <a:t>Inst/sec of P2 = 2.5*10</a:t>
            </a:r>
            <a:r>
              <a:rPr lang="en-US" sz="1600" baseline="30000" dirty="0">
                <a:latin typeface="Times" pitchFamily="2" charset="0"/>
                <a:cs typeface="Arial"/>
              </a:rPr>
              <a:t>9</a:t>
            </a:r>
            <a:r>
              <a:rPr lang="en-US" sz="1600" dirty="0">
                <a:latin typeface="Times" pitchFamily="2" charset="0"/>
                <a:cs typeface="Arial"/>
              </a:rPr>
              <a:t>/1.0 =	2,500 MIPS	= 2.500 x 10</a:t>
            </a:r>
            <a:r>
              <a:rPr lang="en-US" sz="1600" baseline="30000" dirty="0">
                <a:latin typeface="Times" pitchFamily="2" charset="0"/>
                <a:cs typeface="Arial"/>
              </a:rPr>
              <a:t>9</a:t>
            </a:r>
            <a:endParaRPr lang="en-US" sz="1600" dirty="0">
              <a:latin typeface="Times" pitchFamily="2" charset="0"/>
              <a:cs typeface="Arial"/>
            </a:endParaRPr>
          </a:p>
          <a:p>
            <a:pPr>
              <a:tabLst>
                <a:tab pos="2624138" algn="l"/>
                <a:tab pos="3595688" algn="l"/>
              </a:tabLst>
            </a:pPr>
            <a:r>
              <a:rPr lang="en-US" sz="1600" dirty="0">
                <a:latin typeface="Times" pitchFamily="2" charset="0"/>
                <a:cs typeface="Arial"/>
              </a:rPr>
              <a:t>Inst/sec of P3 = 4*10</a:t>
            </a:r>
            <a:r>
              <a:rPr lang="en-US" sz="1600" baseline="30000" dirty="0">
                <a:latin typeface="Times" pitchFamily="2" charset="0"/>
                <a:cs typeface="Arial"/>
              </a:rPr>
              <a:t>9</a:t>
            </a:r>
            <a:r>
              <a:rPr lang="en-US" sz="1600" dirty="0">
                <a:latin typeface="Times" pitchFamily="2" charset="0"/>
                <a:cs typeface="Arial"/>
              </a:rPr>
              <a:t>/2.2. =	1,818 MIPS	= 1.818 x 10</a:t>
            </a:r>
            <a:r>
              <a:rPr lang="en-US" sz="1600" baseline="30000" dirty="0">
                <a:latin typeface="Times" pitchFamily="2" charset="0"/>
                <a:cs typeface="Arial"/>
              </a:rPr>
              <a:t>9</a:t>
            </a:r>
            <a:endParaRPr lang="en-US" sz="1600" dirty="0">
              <a:latin typeface="Times" pitchFamily="2" charset="0"/>
              <a:cs typeface="Arial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7F8CB12-C673-6646-A90F-9C1948CE2ADD}"/>
              </a:ext>
            </a:extLst>
          </p:cNvPr>
          <p:cNvGrpSpPr/>
          <p:nvPr/>
        </p:nvGrpSpPr>
        <p:grpSpPr>
          <a:xfrm>
            <a:off x="5508104" y="4609461"/>
            <a:ext cx="2572143" cy="509489"/>
            <a:chOff x="5257800" y="4291111"/>
            <a:chExt cx="2572143" cy="50948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8ACB56F-F966-C846-A1B2-4DF670147CEC}"/>
                </a:ext>
              </a:extLst>
            </p:cNvPr>
            <p:cNvSpPr txBox="1"/>
            <p:nvPr/>
          </p:nvSpPr>
          <p:spPr>
            <a:xfrm>
              <a:off x="5620143" y="4291111"/>
              <a:ext cx="2209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" pitchFamily="2" charset="0"/>
                  <a:cs typeface="Arial"/>
                </a:rPr>
                <a:t>P2 has higher rating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12EB8D7-4EFC-F442-86A9-027E8B4C35C2}"/>
                </a:ext>
              </a:extLst>
            </p:cNvPr>
            <p:cNvCxnSpPr/>
            <p:nvPr/>
          </p:nvCxnSpPr>
          <p:spPr>
            <a:xfrm flipH="1">
              <a:off x="5257800" y="4559300"/>
              <a:ext cx="762000" cy="2413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4355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6BBAAA-D240-4F4F-900D-D332498EE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Sept. 03 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1CE92ED-51F0-AD47-9788-B4B36114FB42}"/>
              </a:ext>
            </a:extLst>
          </p:cNvPr>
          <p:cNvSpPr txBox="1">
            <a:spLocks noChangeArrowheads="1"/>
          </p:cNvSpPr>
          <p:nvPr/>
        </p:nvSpPr>
        <p:spPr>
          <a:xfrm>
            <a:off x="472440" y="285388"/>
            <a:ext cx="8259762" cy="762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z="3200" dirty="0">
                <a:ea typeface="Times" charset="0"/>
                <a:cs typeface="Times" charset="0"/>
              </a:rPr>
              <a:t>One more example – from textbook</a:t>
            </a:r>
            <a:endParaRPr lang="en-AU" altLang="en-US" sz="3200" dirty="0">
              <a:ea typeface="Times" charset="0"/>
              <a:cs typeface="Times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93B3EC-6E53-1241-8AED-C676037757C0}"/>
              </a:ext>
            </a:extLst>
          </p:cNvPr>
          <p:cNvSpPr txBox="1"/>
          <p:nvPr/>
        </p:nvSpPr>
        <p:spPr>
          <a:xfrm>
            <a:off x="469899" y="1536699"/>
            <a:ext cx="84009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051050" algn="l"/>
                <a:tab pos="2505075" algn="l"/>
              </a:tabLst>
            </a:pPr>
            <a:r>
              <a:rPr lang="en-US" sz="1600" dirty="0">
                <a:solidFill>
                  <a:schemeClr val="bg1"/>
                </a:solidFill>
                <a:latin typeface="Times" pitchFamily="2" charset="0"/>
                <a:cs typeface="Arial"/>
              </a:rPr>
              <a:t>Total cycles</a:t>
            </a:r>
            <a:r>
              <a:rPr lang="en-US" sz="1600" dirty="0">
                <a:latin typeface="Times" pitchFamily="2" charset="0"/>
                <a:cs typeface="Arial"/>
              </a:rPr>
              <a:t> = </a:t>
            </a:r>
            <a:r>
              <a:rPr lang="en-US" sz="1600" dirty="0" err="1">
                <a:latin typeface="Times" pitchFamily="2" charset="0"/>
                <a:cs typeface="Arial"/>
              </a:rPr>
              <a:t>Clock_rate</a:t>
            </a:r>
            <a:r>
              <a:rPr lang="en-US" sz="1600" dirty="0">
                <a:latin typeface="Times" pitchFamily="2" charset="0"/>
                <a:cs typeface="Arial"/>
              </a:rPr>
              <a:t> * Execution time;  	</a:t>
            </a:r>
            <a:r>
              <a:rPr lang="en-US" sz="1600" dirty="0">
                <a:solidFill>
                  <a:srgbClr val="FF0000"/>
                </a:solidFill>
                <a:latin typeface="Times" pitchFamily="2" charset="0"/>
                <a:cs typeface="Arial"/>
              </a:rPr>
              <a:t>Instruction Count</a:t>
            </a:r>
            <a:r>
              <a:rPr lang="en-US" sz="1600" dirty="0">
                <a:latin typeface="Times" pitchFamily="2" charset="0"/>
                <a:cs typeface="Arial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Times" pitchFamily="2" charset="0"/>
                <a:cs typeface="Arial"/>
              </a:rPr>
              <a:t>Total_cycles</a:t>
            </a:r>
            <a:r>
              <a:rPr lang="en-US" sz="1600" dirty="0">
                <a:solidFill>
                  <a:schemeClr val="bg1"/>
                </a:solidFill>
                <a:latin typeface="Times" pitchFamily="2" charset="0"/>
                <a:cs typeface="Arial"/>
              </a:rPr>
              <a:t> </a:t>
            </a:r>
            <a:r>
              <a:rPr lang="en-US" sz="1600" dirty="0">
                <a:latin typeface="Times" pitchFamily="2" charset="0"/>
                <a:cs typeface="Arial"/>
              </a:rPr>
              <a:t>/ CPI </a:t>
            </a:r>
          </a:p>
          <a:p>
            <a:pPr>
              <a:tabLst>
                <a:tab pos="2051050" algn="l"/>
                <a:tab pos="2505075" algn="l"/>
              </a:tabLst>
            </a:pPr>
            <a:r>
              <a:rPr lang="en-US" sz="1600" dirty="0">
                <a:latin typeface="Times" pitchFamily="2" charset="0"/>
                <a:cs typeface="Arial"/>
              </a:rPr>
              <a:t>Cycles on P1 = 3.0*10</a:t>
            </a:r>
            <a:r>
              <a:rPr lang="en-US" sz="1600" baseline="30000" dirty="0">
                <a:latin typeface="Times" pitchFamily="2" charset="0"/>
                <a:cs typeface="Arial"/>
              </a:rPr>
              <a:t>9</a:t>
            </a:r>
            <a:r>
              <a:rPr lang="en-US" sz="1600" dirty="0">
                <a:latin typeface="Times" pitchFamily="2" charset="0"/>
                <a:cs typeface="Arial"/>
              </a:rPr>
              <a:t>	* 10	= </a:t>
            </a:r>
            <a:r>
              <a:rPr lang="en-US" sz="1600" dirty="0">
                <a:solidFill>
                  <a:schemeClr val="bg1"/>
                </a:solidFill>
                <a:latin typeface="Times" pitchFamily="2" charset="0"/>
                <a:cs typeface="Arial"/>
              </a:rPr>
              <a:t>3.0*10</a:t>
            </a:r>
            <a:r>
              <a:rPr lang="en-US" sz="1600" baseline="30000" dirty="0">
                <a:solidFill>
                  <a:schemeClr val="bg1"/>
                </a:solidFill>
                <a:latin typeface="Times" pitchFamily="2" charset="0"/>
                <a:cs typeface="Arial"/>
              </a:rPr>
              <a:t>10</a:t>
            </a:r>
            <a:r>
              <a:rPr lang="en-US" sz="1600" baseline="30000" dirty="0">
                <a:latin typeface="Times" pitchFamily="2" charset="0"/>
                <a:cs typeface="Arial"/>
              </a:rPr>
              <a:t>	</a:t>
            </a:r>
            <a:r>
              <a:rPr lang="en-US" sz="1600" dirty="0">
                <a:latin typeface="Times" pitchFamily="2" charset="0"/>
                <a:cs typeface="Arial"/>
              </a:rPr>
              <a:t>IC on P1 = </a:t>
            </a:r>
            <a:r>
              <a:rPr lang="en-US" sz="1600" dirty="0">
                <a:solidFill>
                  <a:schemeClr val="bg1"/>
                </a:solidFill>
                <a:latin typeface="Times" pitchFamily="2" charset="0"/>
                <a:cs typeface="Arial"/>
              </a:rPr>
              <a:t>3.0 * 10</a:t>
            </a:r>
            <a:r>
              <a:rPr lang="en-US" sz="1600" baseline="30000" dirty="0">
                <a:solidFill>
                  <a:schemeClr val="bg1"/>
                </a:solidFill>
                <a:latin typeface="Times" pitchFamily="2" charset="0"/>
                <a:cs typeface="Arial"/>
              </a:rPr>
              <a:t>10 </a:t>
            </a:r>
            <a:r>
              <a:rPr lang="en-US" sz="1600" dirty="0">
                <a:latin typeface="Times" pitchFamily="2" charset="0"/>
                <a:cs typeface="Arial"/>
              </a:rPr>
              <a:t>/ 1.5 =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Times" pitchFamily="2" charset="0"/>
                <a:cs typeface="Arial"/>
              </a:rPr>
              <a:t>2.0*10</a:t>
            </a:r>
            <a:r>
              <a:rPr lang="en-US" sz="1600" baseline="30000" dirty="0">
                <a:solidFill>
                  <a:schemeClr val="accent3">
                    <a:lumMod val="75000"/>
                  </a:schemeClr>
                </a:solidFill>
                <a:latin typeface="Times" pitchFamily="2" charset="0"/>
                <a:cs typeface="Arial"/>
              </a:rPr>
              <a:t>10</a:t>
            </a:r>
          </a:p>
          <a:p>
            <a:pPr>
              <a:tabLst>
                <a:tab pos="2051050" algn="l"/>
                <a:tab pos="2505075" algn="l"/>
              </a:tabLst>
            </a:pPr>
            <a:r>
              <a:rPr lang="en-US" sz="1600" dirty="0">
                <a:latin typeface="Times" pitchFamily="2" charset="0"/>
                <a:cs typeface="Arial"/>
              </a:rPr>
              <a:t>Cycles on P2 = 2.5*10</a:t>
            </a:r>
            <a:r>
              <a:rPr lang="en-US" sz="1600" baseline="30000" dirty="0">
                <a:latin typeface="Times" pitchFamily="2" charset="0"/>
                <a:cs typeface="Arial"/>
              </a:rPr>
              <a:t>9</a:t>
            </a:r>
            <a:r>
              <a:rPr lang="en-US" sz="1600" dirty="0">
                <a:latin typeface="Times" pitchFamily="2" charset="0"/>
                <a:cs typeface="Arial"/>
              </a:rPr>
              <a:t>	* 10	= 2.5*10</a:t>
            </a:r>
            <a:r>
              <a:rPr lang="en-US" sz="1600" baseline="30000" dirty="0">
                <a:latin typeface="Times" pitchFamily="2" charset="0"/>
                <a:cs typeface="Arial"/>
              </a:rPr>
              <a:t>10	</a:t>
            </a:r>
            <a:r>
              <a:rPr lang="en-US" sz="1600" dirty="0">
                <a:latin typeface="Times" pitchFamily="2" charset="0"/>
                <a:cs typeface="Arial"/>
              </a:rPr>
              <a:t>IC on P2 = 2.5 * 10</a:t>
            </a:r>
            <a:r>
              <a:rPr lang="en-US" sz="1600" baseline="30000" dirty="0">
                <a:latin typeface="Times" pitchFamily="2" charset="0"/>
                <a:cs typeface="Arial"/>
              </a:rPr>
              <a:t>10</a:t>
            </a:r>
            <a:r>
              <a:rPr lang="en-US" sz="1600" dirty="0">
                <a:latin typeface="Times" pitchFamily="2" charset="0"/>
                <a:cs typeface="Arial"/>
              </a:rPr>
              <a:t>/ 1.0 = </a:t>
            </a:r>
            <a:r>
              <a:rPr lang="en-US" sz="1600" dirty="0">
                <a:solidFill>
                  <a:srgbClr val="FF0000"/>
                </a:solidFill>
                <a:latin typeface="Times" pitchFamily="2" charset="0"/>
                <a:cs typeface="Arial"/>
              </a:rPr>
              <a:t>2.5*10</a:t>
            </a:r>
            <a:r>
              <a:rPr lang="en-US" sz="1600" baseline="30000" dirty="0">
                <a:solidFill>
                  <a:srgbClr val="FF0000"/>
                </a:solidFill>
                <a:latin typeface="Times" pitchFamily="2" charset="0"/>
                <a:cs typeface="Arial"/>
              </a:rPr>
              <a:t>10</a:t>
            </a:r>
          </a:p>
          <a:p>
            <a:pPr>
              <a:tabLst>
                <a:tab pos="2051050" algn="l"/>
                <a:tab pos="2505075" algn="l"/>
              </a:tabLst>
            </a:pPr>
            <a:r>
              <a:rPr lang="en-US" sz="1600" dirty="0">
                <a:latin typeface="Times" pitchFamily="2" charset="0"/>
                <a:cs typeface="Arial"/>
              </a:rPr>
              <a:t>Cycles on P3 = 4.0*10</a:t>
            </a:r>
            <a:r>
              <a:rPr lang="en-US" sz="1600" baseline="30000" dirty="0">
                <a:latin typeface="Times" pitchFamily="2" charset="0"/>
                <a:cs typeface="Arial"/>
              </a:rPr>
              <a:t>9</a:t>
            </a:r>
            <a:r>
              <a:rPr lang="en-US" sz="1600" dirty="0">
                <a:latin typeface="Times" pitchFamily="2" charset="0"/>
                <a:cs typeface="Arial"/>
              </a:rPr>
              <a:t>	* 10	= 4.0*10</a:t>
            </a:r>
            <a:r>
              <a:rPr lang="en-US" sz="1600" baseline="30000" dirty="0">
                <a:latin typeface="Times" pitchFamily="2" charset="0"/>
                <a:cs typeface="Arial"/>
              </a:rPr>
              <a:t>10 	</a:t>
            </a:r>
            <a:r>
              <a:rPr lang="en-US" sz="1600" dirty="0">
                <a:latin typeface="Times" pitchFamily="2" charset="0"/>
                <a:cs typeface="Arial"/>
              </a:rPr>
              <a:t>IC on P3 = 4.0 *10</a:t>
            </a:r>
            <a:r>
              <a:rPr lang="en-US" sz="1600" baseline="30000" dirty="0">
                <a:latin typeface="Times" pitchFamily="2" charset="0"/>
                <a:cs typeface="Arial"/>
              </a:rPr>
              <a:t>10 </a:t>
            </a:r>
            <a:r>
              <a:rPr lang="en-US" sz="1600" dirty="0">
                <a:latin typeface="Times" pitchFamily="2" charset="0"/>
                <a:cs typeface="Arial"/>
              </a:rPr>
              <a:t>/ 2.2 =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Times" pitchFamily="2" charset="0"/>
                <a:cs typeface="Arial"/>
              </a:rPr>
              <a:t>1.8*10</a:t>
            </a:r>
            <a:r>
              <a:rPr lang="en-US" sz="1600" baseline="30000" dirty="0">
                <a:solidFill>
                  <a:schemeClr val="accent3">
                    <a:lumMod val="75000"/>
                  </a:schemeClr>
                </a:solidFill>
                <a:latin typeface="Times" pitchFamily="2" charset="0"/>
                <a:cs typeface="Arial"/>
              </a:rPr>
              <a:t>10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C44A1E-821B-2649-83C8-823ACB59B54B}"/>
              </a:ext>
            </a:extLst>
          </p:cNvPr>
          <p:cNvSpPr txBox="1"/>
          <p:nvPr/>
        </p:nvSpPr>
        <p:spPr>
          <a:xfrm>
            <a:off x="469898" y="1020115"/>
            <a:ext cx="8248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" pitchFamily="2" charset="0"/>
                <a:cs typeface="Arial"/>
              </a:rPr>
              <a:t>b. If the processors execute a program in </a:t>
            </a:r>
            <a:r>
              <a:rPr lang="en-US" sz="1600" dirty="0">
                <a:solidFill>
                  <a:srgbClr val="C00000"/>
                </a:solidFill>
                <a:latin typeface="Times" pitchFamily="2" charset="0"/>
                <a:cs typeface="Arial"/>
              </a:rPr>
              <a:t>10 second</a:t>
            </a:r>
            <a:r>
              <a:rPr lang="en-US" sz="1600" dirty="0">
                <a:latin typeface="Times" pitchFamily="2" charset="0"/>
                <a:cs typeface="Arial"/>
              </a:rPr>
              <a:t>s find the number of cycles and number of instructions (</a:t>
            </a:r>
            <a:r>
              <a:rPr lang="en-US" sz="1600" b="1" dirty="0">
                <a:solidFill>
                  <a:srgbClr val="002060"/>
                </a:solidFill>
                <a:latin typeface="Times" pitchFamily="2" charset="0"/>
                <a:cs typeface="Arial"/>
              </a:rPr>
              <a:t>note we are executing different programs on the 3 processors</a:t>
            </a:r>
            <a:r>
              <a:rPr lang="en-US" sz="1600" dirty="0">
                <a:latin typeface="Times" pitchFamily="2" charset="0"/>
                <a:cs typeface="Arial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5C0478-8FC8-494E-968D-5049C8B30CAA}"/>
              </a:ext>
            </a:extLst>
          </p:cNvPr>
          <p:cNvSpPr txBox="1"/>
          <p:nvPr/>
        </p:nvSpPr>
        <p:spPr>
          <a:xfrm>
            <a:off x="469900" y="3412852"/>
            <a:ext cx="82863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" pitchFamily="2" charset="0"/>
                <a:cs typeface="Arial"/>
              </a:rPr>
              <a:t>Execution time = (</a:t>
            </a:r>
            <a:r>
              <a:rPr lang="en-US" sz="1600" dirty="0" err="1">
                <a:latin typeface="Times" pitchFamily="2" charset="0"/>
                <a:cs typeface="Arial"/>
              </a:rPr>
              <a:t>Instruction_count</a:t>
            </a:r>
            <a:r>
              <a:rPr lang="en-US" sz="1600" dirty="0">
                <a:latin typeface="Times" pitchFamily="2" charset="0"/>
                <a:cs typeface="Arial"/>
              </a:rPr>
              <a:t>)*(CPI)/(</a:t>
            </a:r>
            <a:r>
              <a:rPr lang="en-US" sz="1600" dirty="0" err="1">
                <a:latin typeface="Times" pitchFamily="2" charset="0"/>
                <a:cs typeface="Arial"/>
              </a:rPr>
              <a:t>Clock_rate</a:t>
            </a:r>
            <a:r>
              <a:rPr lang="en-US" sz="1600" dirty="0">
                <a:latin typeface="Times" pitchFamily="2" charset="0"/>
                <a:cs typeface="Arial"/>
              </a:rPr>
              <a:t>)</a:t>
            </a:r>
          </a:p>
          <a:p>
            <a:endParaRPr lang="en-US" sz="1600" dirty="0">
              <a:latin typeface="Times" pitchFamily="2" charset="0"/>
              <a:cs typeface="Arial"/>
            </a:endParaRPr>
          </a:p>
          <a:p>
            <a:r>
              <a:rPr lang="en-US" sz="1600" dirty="0">
                <a:latin typeface="Times" pitchFamily="2" charset="0"/>
                <a:cs typeface="Arial"/>
              </a:rPr>
              <a:t>New execution time =</a:t>
            </a:r>
            <a:r>
              <a:rPr lang="en-US" sz="1600" dirty="0">
                <a:solidFill>
                  <a:srgbClr val="C00000"/>
                </a:solidFill>
                <a:latin typeface="Times" pitchFamily="2" charset="0"/>
                <a:cs typeface="Arial"/>
              </a:rPr>
              <a:t> 0.7</a:t>
            </a:r>
            <a:r>
              <a:rPr lang="en-US" sz="1600" dirty="0">
                <a:latin typeface="Times" pitchFamily="2" charset="0"/>
                <a:cs typeface="Arial"/>
              </a:rPr>
              <a:t>*(original execution time) = (IC)*</a:t>
            </a:r>
            <a:r>
              <a:rPr lang="en-US" sz="1600" dirty="0">
                <a:solidFill>
                  <a:srgbClr val="C00000"/>
                </a:solidFill>
                <a:latin typeface="Times" pitchFamily="2" charset="0"/>
                <a:cs typeface="Arial"/>
              </a:rPr>
              <a:t>1.2</a:t>
            </a:r>
            <a:r>
              <a:rPr lang="en-US" sz="1600" dirty="0">
                <a:latin typeface="Times" pitchFamily="2" charset="0"/>
                <a:cs typeface="Arial"/>
              </a:rPr>
              <a:t>*(original CPI)/(new clock rate)</a:t>
            </a:r>
          </a:p>
          <a:p>
            <a:r>
              <a:rPr lang="en-US" sz="1600" dirty="0">
                <a:latin typeface="Times" pitchFamily="2" charset="0"/>
                <a:cs typeface="Arial"/>
              </a:rPr>
              <a:t>		IC will not change</a:t>
            </a:r>
          </a:p>
          <a:p>
            <a:r>
              <a:rPr lang="en-US" sz="1600" dirty="0">
                <a:latin typeface="Times" pitchFamily="2" charset="0"/>
                <a:cs typeface="Arial"/>
              </a:rPr>
              <a:t>New clock rate =  (1.2/0.7) original clock rate = 1.71 * original clock rate</a:t>
            </a:r>
          </a:p>
          <a:p>
            <a:endParaRPr lang="en-US" sz="1600" dirty="0">
              <a:latin typeface="Times" pitchFamily="2" charset="0"/>
              <a:cs typeface="Arial"/>
            </a:endParaRPr>
          </a:p>
          <a:p>
            <a:pPr marL="0" lvl="1">
              <a:tabLst>
                <a:tab pos="282575" algn="l"/>
                <a:tab pos="1938338" algn="l"/>
                <a:tab pos="2913063" algn="l"/>
              </a:tabLst>
            </a:pPr>
            <a:r>
              <a:rPr lang="en-US" sz="1600" dirty="0">
                <a:latin typeface="Times" pitchFamily="2" charset="0"/>
                <a:cs typeface="Arial"/>
              </a:rPr>
              <a:t>	P1 should run at    	3.0 * 1.71	= 5.14 GHz</a:t>
            </a:r>
          </a:p>
          <a:p>
            <a:pPr>
              <a:tabLst>
                <a:tab pos="282575" algn="l"/>
                <a:tab pos="1938338" algn="l"/>
                <a:tab pos="2913063" algn="l"/>
              </a:tabLst>
            </a:pPr>
            <a:r>
              <a:rPr lang="en-US" sz="1600" dirty="0">
                <a:latin typeface="Times" pitchFamily="2" charset="0"/>
                <a:cs typeface="Arial"/>
              </a:rPr>
              <a:t>	P2 should run at	2.5 * 1.71	= 4.29 GHz			</a:t>
            </a:r>
          </a:p>
          <a:p>
            <a:pPr>
              <a:tabLst>
                <a:tab pos="282575" algn="l"/>
                <a:tab pos="1938338" algn="l"/>
                <a:tab pos="2913063" algn="l"/>
              </a:tabLst>
            </a:pPr>
            <a:r>
              <a:rPr lang="en-US" sz="1600" dirty="0">
                <a:latin typeface="Times" pitchFamily="2" charset="0"/>
                <a:cs typeface="Arial"/>
              </a:rPr>
              <a:t>	P3 should run at	4.0 * 1.71	= 6.86 GHz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FA9424-3AA3-EE4F-A764-93C1E57631E2}"/>
              </a:ext>
            </a:extLst>
          </p:cNvPr>
          <p:cNvSpPr txBox="1"/>
          <p:nvPr/>
        </p:nvSpPr>
        <p:spPr>
          <a:xfrm>
            <a:off x="469898" y="2804788"/>
            <a:ext cx="8516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" pitchFamily="2" charset="0"/>
                <a:cs typeface="Arial"/>
              </a:rPr>
              <a:t>c. We are trying to reduce the execution time by 30% </a:t>
            </a:r>
            <a:r>
              <a:rPr lang="en-US" sz="1400" dirty="0">
                <a:solidFill>
                  <a:srgbClr val="C00000"/>
                </a:solidFill>
                <a:latin typeface="Times" pitchFamily="2" charset="0"/>
                <a:cs typeface="Arial"/>
              </a:rPr>
              <a:t>using faster clock</a:t>
            </a:r>
            <a:r>
              <a:rPr lang="en-US" sz="1400" dirty="0">
                <a:latin typeface="Times" pitchFamily="2" charset="0"/>
                <a:cs typeface="Arial"/>
              </a:rPr>
              <a:t>, </a:t>
            </a:r>
          </a:p>
          <a:p>
            <a:r>
              <a:rPr lang="en-US" sz="1400" dirty="0">
                <a:latin typeface="Times" pitchFamily="2" charset="0"/>
                <a:cs typeface="Arial"/>
              </a:rPr>
              <a:t>but this leads to an increase of 20% in CPI. What clock rate should we have to get this time reduction?</a:t>
            </a:r>
          </a:p>
        </p:txBody>
      </p:sp>
    </p:spTree>
    <p:extLst>
      <p:ext uri="{BB962C8B-B14F-4D97-AF65-F5344CB8AC3E}">
        <p14:creationId xmlns:p14="http://schemas.microsoft.com/office/powerpoint/2010/main" val="1407996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BE490F-1972-0B59-8B19-E0DA880AF5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R="0">
              <a:tabLst>
                <a:tab pos="2678113" algn="r"/>
                <a:tab pos="3937000" algn="r"/>
                <a:tab pos="5249863" algn="r"/>
                <a:tab pos="6626225" algn="r"/>
                <a:tab pos="6850063" algn="l"/>
              </a:tabLst>
            </a:pPr>
            <a:r>
              <a:rPr lang="en-US" sz="1800" dirty="0">
                <a:effectLst/>
                <a:latin typeface="MinionPro"/>
                <a:ea typeface="Times New Roman" panose="02020603050405020304" pitchFamily="18" charset="0"/>
              </a:rPr>
              <a:t>Chips order from slowest to fastest</a:t>
            </a:r>
          </a:p>
          <a:p>
            <a:pPr marR="0">
              <a:tabLst>
                <a:tab pos="2678113" algn="r"/>
                <a:tab pos="3937000" algn="r"/>
                <a:tab pos="5249863" algn="r"/>
                <a:tab pos="6626225" algn="r"/>
                <a:tab pos="6850063" algn="l"/>
              </a:tabLs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0" lvl="0">
              <a:tabLst>
                <a:tab pos="2678113" algn="r"/>
                <a:tab pos="3937000" algn="r"/>
                <a:tab pos="5249863" algn="r"/>
                <a:tab pos="6626225" algn="r"/>
                <a:tab pos="6850063" algn="l"/>
              </a:tabLst>
            </a:pPr>
            <a:r>
              <a:rPr lang="en-US" sz="1800" dirty="0">
                <a:latin typeface="MinionPro"/>
                <a:ea typeface="Times New Roman" panose="02020603050405020304" pitchFamily="18" charset="0"/>
              </a:rPr>
              <a:t>	Hz	cycle / sec	sec / cycle	</a:t>
            </a:r>
            <a:r>
              <a:rPr lang="en-US" sz="1800" dirty="0" err="1">
                <a:latin typeface="MinionPro"/>
                <a:ea typeface="Times New Roman" panose="02020603050405020304" pitchFamily="18" charset="0"/>
              </a:rPr>
              <a:t>Xs</a:t>
            </a:r>
            <a:r>
              <a:rPr lang="en-US" sz="1800" dirty="0">
                <a:latin typeface="MinionPro"/>
                <a:ea typeface="Times New Roman" panose="02020603050405020304" pitchFamily="18" charset="0"/>
              </a:rPr>
              <a:t> / cycle		</a:t>
            </a:r>
            <a:r>
              <a:rPr lang="en-US" sz="1800" dirty="0" err="1">
                <a:latin typeface="MinionPro"/>
                <a:ea typeface="Times New Roman" panose="02020603050405020304" pitchFamily="18" charset="0"/>
              </a:rPr>
              <a:t>ps</a:t>
            </a:r>
            <a:r>
              <a:rPr lang="en-US" sz="1800" dirty="0">
                <a:latin typeface="MinionPro"/>
                <a:ea typeface="Times New Roman" panose="02020603050405020304" pitchFamily="18" charset="0"/>
              </a:rPr>
              <a:t> / cycle</a:t>
            </a:r>
          </a:p>
          <a:p>
            <a:pPr marR="0" lvl="0">
              <a:buFont typeface="+mj-lt"/>
              <a:buAutoNum type="arabicPeriod"/>
              <a:tabLst>
                <a:tab pos="2678113" algn="r"/>
                <a:tab pos="3937000" algn="r"/>
                <a:tab pos="5249863" algn="r"/>
                <a:tab pos="6626225" algn="r"/>
                <a:tab pos="6850063" algn="l"/>
              </a:tabLst>
            </a:pPr>
            <a:r>
              <a:rPr lang="en-US" sz="1800" dirty="0">
                <a:effectLst/>
                <a:latin typeface="MinionPro"/>
                <a:ea typeface="Times New Roman" panose="02020603050405020304" pitchFamily="18" charset="0"/>
              </a:rPr>
              <a:t>3.3 </a:t>
            </a:r>
            <a:r>
              <a:rPr lang="en-US" sz="1800" dirty="0" err="1">
                <a:effectLst/>
                <a:latin typeface="MinionPro"/>
                <a:ea typeface="Times New Roman" panose="02020603050405020304" pitchFamily="18" charset="0"/>
              </a:rPr>
              <a:t>Mhz</a:t>
            </a:r>
            <a:r>
              <a:rPr lang="en-US" sz="1800" dirty="0">
                <a:effectLst/>
                <a:latin typeface="MinionPro"/>
                <a:ea typeface="Times New Roman" panose="02020603050405020304" pitchFamily="18" charset="0"/>
              </a:rPr>
              <a:t>	</a:t>
            </a:r>
            <a:r>
              <a:rPr lang="en-US" sz="1800" dirty="0">
                <a:latin typeface="MinionPro"/>
                <a:ea typeface="Times New Roman" panose="02020603050405020304" pitchFamily="18" charset="0"/>
              </a:rPr>
              <a:t>3.3 x </a:t>
            </a:r>
            <a:r>
              <a:rPr lang="en-US" sz="1800" dirty="0">
                <a:effectLst/>
                <a:latin typeface="MinionPro"/>
                <a:ea typeface="Times New Roman" panose="02020603050405020304" pitchFamily="18" charset="0"/>
              </a:rPr>
              <a:t> 10</a:t>
            </a:r>
            <a:r>
              <a:rPr lang="en-US" sz="1800" baseline="30000" dirty="0">
                <a:effectLst/>
                <a:latin typeface="MinionPro"/>
                <a:ea typeface="Times New Roman" panose="02020603050405020304" pitchFamily="18" charset="0"/>
              </a:rPr>
              <a:t>6</a:t>
            </a:r>
            <a:r>
              <a:rPr lang="en-US" sz="1800" dirty="0">
                <a:effectLst/>
                <a:latin typeface="MinionPro"/>
                <a:ea typeface="Times New Roman" panose="02020603050405020304" pitchFamily="18" charset="0"/>
              </a:rPr>
              <a:t>	303 x 10</a:t>
            </a:r>
            <a:r>
              <a:rPr lang="en-US" sz="1800" baseline="30000" dirty="0">
                <a:effectLst/>
                <a:latin typeface="MinionPro"/>
                <a:ea typeface="Times New Roman" panose="02020603050405020304" pitchFamily="18" charset="0"/>
              </a:rPr>
              <a:t>-09</a:t>
            </a:r>
            <a:r>
              <a:rPr lang="en-US" sz="1800" dirty="0">
                <a:effectLst/>
                <a:latin typeface="MinionPro"/>
                <a:ea typeface="Times New Roman" panose="02020603050405020304" pitchFamily="18" charset="0"/>
              </a:rPr>
              <a:t>	303 ns	303,000	</a:t>
            </a:r>
            <a:r>
              <a:rPr lang="en-US" sz="1800" dirty="0" err="1">
                <a:effectLst/>
                <a:latin typeface="MinionPro"/>
                <a:ea typeface="Times New Roman" panose="02020603050405020304" pitchFamily="18" charset="0"/>
              </a:rPr>
              <a:t>ps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Font typeface="+mj-lt"/>
              <a:buAutoNum type="arabicPeriod"/>
              <a:tabLst>
                <a:tab pos="2678113" algn="r"/>
                <a:tab pos="3937000" algn="r"/>
                <a:tab pos="5249863" algn="r"/>
                <a:tab pos="6626225" algn="r"/>
                <a:tab pos="6850063" algn="l"/>
              </a:tabLst>
            </a:pPr>
            <a:r>
              <a:rPr lang="en-US" sz="1800" dirty="0">
                <a:effectLst/>
                <a:latin typeface="MinionPro"/>
                <a:ea typeface="Times New Roman" panose="02020603050405020304" pitchFamily="18" charset="0"/>
              </a:rPr>
              <a:t>300 </a:t>
            </a:r>
            <a:r>
              <a:rPr lang="en-US" sz="1800" dirty="0" err="1">
                <a:effectLst/>
                <a:latin typeface="MinionPro"/>
                <a:ea typeface="Times New Roman" panose="02020603050405020304" pitchFamily="18" charset="0"/>
              </a:rPr>
              <a:t>Mhz</a:t>
            </a:r>
            <a:r>
              <a:rPr lang="en-US" sz="1800" dirty="0">
                <a:effectLst/>
                <a:latin typeface="MinionPro"/>
                <a:ea typeface="Times New Roman" panose="02020603050405020304" pitchFamily="18" charset="0"/>
              </a:rPr>
              <a:t>	</a:t>
            </a:r>
            <a:r>
              <a:rPr lang="en-US" sz="1800" dirty="0">
                <a:latin typeface="MinionPro"/>
                <a:ea typeface="Times New Roman" panose="02020603050405020304" pitchFamily="18" charset="0"/>
              </a:rPr>
              <a:t>300 x </a:t>
            </a:r>
            <a:r>
              <a:rPr lang="en-US" sz="1800" dirty="0">
                <a:effectLst/>
                <a:latin typeface="MinionPro"/>
                <a:ea typeface="Times New Roman" panose="02020603050405020304" pitchFamily="18" charset="0"/>
              </a:rPr>
              <a:t> 10</a:t>
            </a:r>
            <a:r>
              <a:rPr lang="en-US" sz="1800" baseline="30000" dirty="0">
                <a:effectLst/>
                <a:latin typeface="MinionPro"/>
                <a:ea typeface="Times New Roman" panose="02020603050405020304" pitchFamily="18" charset="0"/>
              </a:rPr>
              <a:t>6</a:t>
            </a:r>
            <a:r>
              <a:rPr lang="en-US" sz="1800" dirty="0">
                <a:effectLst/>
                <a:latin typeface="MinionPro"/>
                <a:ea typeface="Times New Roman" panose="02020603050405020304" pitchFamily="18" charset="0"/>
              </a:rPr>
              <a:t>	3.3 x 10</a:t>
            </a:r>
            <a:r>
              <a:rPr lang="en-US" sz="1800" baseline="30000" dirty="0">
                <a:effectLst/>
                <a:latin typeface="MinionPro"/>
                <a:ea typeface="Times New Roman" panose="02020603050405020304" pitchFamily="18" charset="0"/>
              </a:rPr>
              <a:t>-09</a:t>
            </a:r>
            <a:r>
              <a:rPr lang="en-US" sz="1800" dirty="0">
                <a:effectLst/>
                <a:latin typeface="MinionPro"/>
                <a:ea typeface="Times New Roman" panose="02020603050405020304" pitchFamily="18" charset="0"/>
              </a:rPr>
              <a:t>	3.33 ns	3,333	</a:t>
            </a:r>
            <a:r>
              <a:rPr lang="en-US" sz="1800" dirty="0" err="1">
                <a:effectLst/>
                <a:latin typeface="MinionPro"/>
                <a:ea typeface="Times New Roman" panose="02020603050405020304" pitchFamily="18" charset="0"/>
              </a:rPr>
              <a:t>ps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0" lvl="0">
              <a:buFont typeface="+mj-lt"/>
              <a:buAutoNum type="arabicPeriod"/>
              <a:tabLst>
                <a:tab pos="2678113" algn="r"/>
                <a:tab pos="3937000" algn="r"/>
                <a:tab pos="5249863" algn="r"/>
                <a:tab pos="6626225" algn="r"/>
                <a:tab pos="6850063" algn="l"/>
              </a:tabLst>
            </a:pPr>
            <a:r>
              <a:rPr lang="en-US" sz="1800" dirty="0">
                <a:effectLst/>
                <a:latin typeface="MinionPro"/>
                <a:ea typeface="Times New Roman" panose="02020603050405020304" pitchFamily="18" charset="0"/>
              </a:rPr>
              <a:t>1.0 GHz	</a:t>
            </a:r>
            <a:r>
              <a:rPr lang="en-US" sz="1800" dirty="0">
                <a:latin typeface="MinionPro"/>
                <a:ea typeface="Times New Roman" panose="02020603050405020304" pitchFamily="18" charset="0"/>
              </a:rPr>
              <a:t>1,000 x </a:t>
            </a:r>
            <a:r>
              <a:rPr lang="en-US" sz="1800" dirty="0">
                <a:effectLst/>
                <a:latin typeface="MinionPro"/>
                <a:ea typeface="Times New Roman" panose="02020603050405020304" pitchFamily="18" charset="0"/>
              </a:rPr>
              <a:t> 10</a:t>
            </a:r>
            <a:r>
              <a:rPr lang="en-US" sz="1800" baseline="30000" dirty="0">
                <a:effectLst/>
                <a:latin typeface="MinionPro"/>
                <a:ea typeface="Times New Roman" panose="02020603050405020304" pitchFamily="18" charset="0"/>
              </a:rPr>
              <a:t>6</a:t>
            </a:r>
            <a:r>
              <a:rPr lang="en-US" sz="1800" dirty="0">
                <a:effectLst/>
                <a:latin typeface="MinionPro"/>
                <a:ea typeface="Times New Roman" panose="02020603050405020304" pitchFamily="18" charset="0"/>
              </a:rPr>
              <a:t>	1      x 10</a:t>
            </a:r>
            <a:r>
              <a:rPr lang="en-US" sz="1800" baseline="30000" dirty="0">
                <a:effectLst/>
                <a:latin typeface="MinionPro"/>
                <a:ea typeface="Times New Roman" panose="02020603050405020304" pitchFamily="18" charset="0"/>
              </a:rPr>
              <a:t>-09</a:t>
            </a:r>
            <a:r>
              <a:rPr lang="en-US" sz="1800" dirty="0">
                <a:effectLst/>
                <a:latin typeface="MinionPro"/>
                <a:ea typeface="Times New Roman" panose="02020603050405020304" pitchFamily="18" charset="0"/>
              </a:rPr>
              <a:t>	1.00 ns	1000	</a:t>
            </a:r>
            <a:r>
              <a:rPr lang="en-US" sz="1800" dirty="0" err="1">
                <a:effectLst/>
                <a:latin typeface="MinionPro"/>
                <a:ea typeface="Times New Roman" panose="02020603050405020304" pitchFamily="18" charset="0"/>
              </a:rPr>
              <a:t>ps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0" lvl="0">
              <a:buFont typeface="+mj-lt"/>
              <a:buAutoNum type="arabicPeriod"/>
              <a:tabLst>
                <a:tab pos="2678113" algn="r"/>
                <a:tab pos="3937000" algn="r"/>
                <a:tab pos="5249863" algn="r"/>
                <a:tab pos="6626225" algn="r"/>
                <a:tab pos="6850063" algn="l"/>
              </a:tabLst>
            </a:pPr>
            <a:r>
              <a:rPr lang="en-US" sz="1800" b="1" dirty="0">
                <a:effectLst/>
                <a:latin typeface="MinionPro"/>
                <a:ea typeface="Times New Roman" panose="02020603050405020304" pitchFamily="18" charset="0"/>
              </a:rPr>
              <a:t>2.0 </a:t>
            </a:r>
            <a:r>
              <a:rPr lang="en-US" sz="1800" b="1" dirty="0" err="1">
                <a:effectLst/>
                <a:latin typeface="MinionPro"/>
                <a:ea typeface="Times New Roman" panose="02020603050405020304" pitchFamily="18" charset="0"/>
              </a:rPr>
              <a:t>Ghz</a:t>
            </a:r>
            <a:r>
              <a:rPr lang="en-US" sz="1800" b="1" dirty="0">
                <a:effectLst/>
                <a:latin typeface="MinionPro"/>
                <a:ea typeface="Times New Roman" panose="02020603050405020304" pitchFamily="18" charset="0"/>
              </a:rPr>
              <a:t>	</a:t>
            </a:r>
            <a:r>
              <a:rPr lang="en-US" sz="1800" b="1" dirty="0">
                <a:latin typeface="MinionPro"/>
                <a:ea typeface="Times New Roman" panose="02020603050405020304" pitchFamily="18" charset="0"/>
              </a:rPr>
              <a:t>2,000 x </a:t>
            </a:r>
            <a:r>
              <a:rPr lang="en-US" sz="1800" b="1" dirty="0">
                <a:effectLst/>
                <a:latin typeface="MinionPro"/>
                <a:ea typeface="Times New Roman" panose="02020603050405020304" pitchFamily="18" charset="0"/>
              </a:rPr>
              <a:t> 10</a:t>
            </a:r>
            <a:r>
              <a:rPr lang="en-US" sz="1800" b="1" baseline="30000" dirty="0">
                <a:effectLst/>
                <a:latin typeface="MinionPro"/>
                <a:ea typeface="Times New Roman" panose="02020603050405020304" pitchFamily="18" charset="0"/>
              </a:rPr>
              <a:t>6</a:t>
            </a:r>
            <a:r>
              <a:rPr lang="en-US" sz="1800" b="1" dirty="0">
                <a:effectLst/>
                <a:latin typeface="MinionPro"/>
                <a:ea typeface="Times New Roman" panose="02020603050405020304" pitchFamily="18" charset="0"/>
              </a:rPr>
              <a:t>	500 x 10</a:t>
            </a:r>
            <a:r>
              <a:rPr lang="en-US" sz="1800" b="1" baseline="30000" dirty="0">
                <a:effectLst/>
                <a:latin typeface="MinionPro"/>
                <a:ea typeface="Times New Roman" panose="02020603050405020304" pitchFamily="18" charset="0"/>
              </a:rPr>
              <a:t>-12</a:t>
            </a:r>
            <a:r>
              <a:rPr lang="en-US" sz="1800" b="1" dirty="0">
                <a:effectLst/>
                <a:latin typeface="MinionPro"/>
                <a:ea typeface="Times New Roman" panose="02020603050405020304" pitchFamily="18" charset="0"/>
              </a:rPr>
              <a:t>	500 </a:t>
            </a:r>
            <a:r>
              <a:rPr lang="en-US" sz="1800" b="1" dirty="0" err="1">
                <a:effectLst/>
                <a:latin typeface="MinionPro"/>
                <a:ea typeface="Times New Roman" panose="02020603050405020304" pitchFamily="18" charset="0"/>
              </a:rPr>
              <a:t>ps</a:t>
            </a:r>
            <a:r>
              <a:rPr lang="en-US" sz="1800" b="1" dirty="0">
                <a:effectLst/>
                <a:latin typeface="MinionPro"/>
                <a:ea typeface="Times New Roman" panose="02020603050405020304" pitchFamily="18" charset="0"/>
              </a:rPr>
              <a:t>	500	</a:t>
            </a:r>
            <a:r>
              <a:rPr lang="en-US" sz="1800" b="1" dirty="0" err="1">
                <a:effectLst/>
                <a:latin typeface="MinionPro"/>
                <a:ea typeface="Times New Roman" panose="02020603050405020304" pitchFamily="18" charset="0"/>
              </a:rPr>
              <a:t>ps</a:t>
            </a:r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0" lvl="0">
              <a:buFont typeface="+mj-lt"/>
              <a:buAutoNum type="arabicPeriod"/>
              <a:tabLst>
                <a:tab pos="2678113" algn="r"/>
                <a:tab pos="3937000" algn="r"/>
                <a:tab pos="5249863" algn="r"/>
                <a:tab pos="6626225" algn="r"/>
                <a:tab pos="6850063" algn="l"/>
              </a:tabLst>
            </a:pPr>
            <a:r>
              <a:rPr lang="en-US" sz="1800" b="1" dirty="0">
                <a:effectLst/>
                <a:latin typeface="MinionPro"/>
                <a:ea typeface="Times New Roman" panose="02020603050405020304" pitchFamily="18" charset="0"/>
              </a:rPr>
              <a:t>2.5 GHz 	</a:t>
            </a:r>
            <a:r>
              <a:rPr lang="en-US" sz="1800" b="1" dirty="0">
                <a:latin typeface="MinionPro"/>
                <a:ea typeface="Times New Roman" panose="02020603050405020304" pitchFamily="18" charset="0"/>
              </a:rPr>
              <a:t>2,500 x </a:t>
            </a:r>
            <a:r>
              <a:rPr lang="en-US" sz="1800" b="1" dirty="0">
                <a:effectLst/>
                <a:latin typeface="MinionPro"/>
                <a:ea typeface="Times New Roman" panose="02020603050405020304" pitchFamily="18" charset="0"/>
              </a:rPr>
              <a:t> 10</a:t>
            </a:r>
            <a:r>
              <a:rPr lang="en-US" sz="1800" b="1" baseline="30000" dirty="0">
                <a:effectLst/>
                <a:latin typeface="MinionPro"/>
                <a:ea typeface="Times New Roman" panose="02020603050405020304" pitchFamily="18" charset="0"/>
              </a:rPr>
              <a:t>6</a:t>
            </a:r>
            <a:r>
              <a:rPr lang="en-US" sz="1800" b="1" dirty="0">
                <a:effectLst/>
                <a:latin typeface="MinionPro"/>
                <a:ea typeface="Times New Roman" panose="02020603050405020304" pitchFamily="18" charset="0"/>
              </a:rPr>
              <a:t>	400 x 10</a:t>
            </a:r>
            <a:r>
              <a:rPr lang="en-US" sz="1800" b="1" baseline="30000" dirty="0">
                <a:effectLst/>
                <a:latin typeface="MinionPro"/>
                <a:ea typeface="Times New Roman" panose="02020603050405020304" pitchFamily="18" charset="0"/>
              </a:rPr>
              <a:t>-12</a:t>
            </a:r>
            <a:r>
              <a:rPr lang="en-US" sz="1800" b="1" dirty="0">
                <a:effectLst/>
                <a:latin typeface="MinionPro"/>
                <a:ea typeface="Times New Roman" panose="02020603050405020304" pitchFamily="18" charset="0"/>
              </a:rPr>
              <a:t>	400 </a:t>
            </a:r>
            <a:r>
              <a:rPr lang="en-US" sz="1800" b="1" dirty="0" err="1">
                <a:effectLst/>
                <a:latin typeface="MinionPro"/>
                <a:ea typeface="Times New Roman" panose="02020603050405020304" pitchFamily="18" charset="0"/>
              </a:rPr>
              <a:t>ps</a:t>
            </a:r>
            <a:r>
              <a:rPr lang="en-US" sz="1800" b="1" dirty="0">
                <a:effectLst/>
                <a:latin typeface="MinionPro"/>
                <a:ea typeface="Times New Roman" panose="02020603050405020304" pitchFamily="18" charset="0"/>
              </a:rPr>
              <a:t>	400	</a:t>
            </a:r>
            <a:r>
              <a:rPr lang="en-US" sz="1800" b="1" dirty="0" err="1">
                <a:effectLst/>
                <a:latin typeface="MinionPro"/>
                <a:ea typeface="Times New Roman" panose="02020603050405020304" pitchFamily="18" charset="0"/>
              </a:rPr>
              <a:t>ps</a:t>
            </a:r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0" lvl="0">
              <a:buFont typeface="+mj-lt"/>
              <a:buAutoNum type="arabicPeriod"/>
              <a:tabLst>
                <a:tab pos="2678113" algn="r"/>
                <a:tab pos="3937000" algn="r"/>
                <a:tab pos="5249863" algn="r"/>
                <a:tab pos="6626225" algn="r"/>
                <a:tab pos="6850063" algn="l"/>
              </a:tabLst>
            </a:pPr>
            <a:r>
              <a:rPr lang="en-US" sz="1800" b="1" dirty="0">
                <a:effectLst/>
                <a:latin typeface="MinionPro"/>
                <a:ea typeface="Times New Roman" panose="02020603050405020304" pitchFamily="18" charset="0"/>
              </a:rPr>
              <a:t>4.0 </a:t>
            </a:r>
            <a:r>
              <a:rPr lang="en-US" sz="1800" b="1" dirty="0" err="1">
                <a:effectLst/>
                <a:latin typeface="MinionPro"/>
                <a:ea typeface="Times New Roman" panose="02020603050405020304" pitchFamily="18" charset="0"/>
              </a:rPr>
              <a:t>Ghz</a:t>
            </a:r>
            <a:r>
              <a:rPr lang="en-US" sz="1800" b="1" dirty="0">
                <a:effectLst/>
                <a:latin typeface="MinionPro"/>
                <a:ea typeface="Times New Roman" panose="02020603050405020304" pitchFamily="18" charset="0"/>
              </a:rPr>
              <a:t>	</a:t>
            </a:r>
            <a:r>
              <a:rPr lang="en-US" sz="1800" b="1" dirty="0">
                <a:latin typeface="MinionPro"/>
                <a:ea typeface="Times New Roman" panose="02020603050405020304" pitchFamily="18" charset="0"/>
              </a:rPr>
              <a:t>4,000 x </a:t>
            </a:r>
            <a:r>
              <a:rPr lang="en-US" sz="1800" b="1" dirty="0">
                <a:effectLst/>
                <a:latin typeface="MinionPro"/>
                <a:ea typeface="Times New Roman" panose="02020603050405020304" pitchFamily="18" charset="0"/>
              </a:rPr>
              <a:t> 10</a:t>
            </a:r>
            <a:r>
              <a:rPr lang="en-US" sz="1800" b="1" baseline="30000" dirty="0">
                <a:effectLst/>
                <a:latin typeface="MinionPro"/>
                <a:ea typeface="Times New Roman" panose="02020603050405020304" pitchFamily="18" charset="0"/>
              </a:rPr>
              <a:t>6</a:t>
            </a:r>
            <a:r>
              <a:rPr lang="en-US" sz="1800" b="1" dirty="0">
                <a:effectLst/>
                <a:latin typeface="MinionPro"/>
                <a:ea typeface="Times New Roman" panose="02020603050405020304" pitchFamily="18" charset="0"/>
              </a:rPr>
              <a:t>	250 x 10</a:t>
            </a:r>
            <a:r>
              <a:rPr lang="en-US" sz="1800" b="1" baseline="30000" dirty="0">
                <a:effectLst/>
                <a:latin typeface="MinionPro"/>
                <a:ea typeface="Times New Roman" panose="02020603050405020304" pitchFamily="18" charset="0"/>
              </a:rPr>
              <a:t>-12</a:t>
            </a:r>
            <a:r>
              <a:rPr lang="en-US" sz="1800" b="1" dirty="0">
                <a:effectLst/>
                <a:latin typeface="MinionPro"/>
                <a:ea typeface="Times New Roman" panose="02020603050405020304" pitchFamily="18" charset="0"/>
              </a:rPr>
              <a:t>	250 </a:t>
            </a:r>
            <a:r>
              <a:rPr lang="en-US" sz="1800" b="1" dirty="0" err="1">
                <a:effectLst/>
                <a:latin typeface="MinionPro"/>
                <a:ea typeface="Times New Roman" panose="02020603050405020304" pitchFamily="18" charset="0"/>
              </a:rPr>
              <a:t>ps</a:t>
            </a:r>
            <a:r>
              <a:rPr lang="en-US" sz="1800" b="1" dirty="0">
                <a:effectLst/>
                <a:latin typeface="MinionPro"/>
                <a:ea typeface="Times New Roman" panose="02020603050405020304" pitchFamily="18" charset="0"/>
              </a:rPr>
              <a:t>	250	</a:t>
            </a:r>
            <a:r>
              <a:rPr lang="en-US" sz="1800" b="1" dirty="0" err="1">
                <a:effectLst/>
                <a:latin typeface="MinionPro"/>
                <a:ea typeface="Times New Roman" panose="02020603050405020304" pitchFamily="18" charset="0"/>
              </a:rPr>
              <a:t>ps</a:t>
            </a:r>
            <a:endParaRPr lang="en-US" sz="1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0" lvl="0">
              <a:buFont typeface="+mj-lt"/>
              <a:buAutoNum type="arabicPeriod"/>
              <a:tabLst>
                <a:tab pos="2678113" algn="r"/>
                <a:tab pos="3937000" algn="r"/>
                <a:tab pos="5249863" algn="r"/>
                <a:tab pos="6626225" algn="r"/>
                <a:tab pos="6850063" algn="l"/>
              </a:tabLst>
            </a:pPr>
            <a:r>
              <a:rPr lang="en-US" sz="1800" dirty="0">
                <a:effectLst/>
                <a:latin typeface="MinionPro"/>
                <a:ea typeface="Times New Roman" panose="02020603050405020304" pitchFamily="18" charset="0"/>
              </a:rPr>
              <a:t>1.0 </a:t>
            </a:r>
            <a:r>
              <a:rPr lang="en-US" sz="1800" dirty="0" err="1">
                <a:effectLst/>
                <a:latin typeface="MinionPro"/>
                <a:ea typeface="Times New Roman" panose="02020603050405020304" pitchFamily="18" charset="0"/>
              </a:rPr>
              <a:t>Thz</a:t>
            </a:r>
            <a:r>
              <a:rPr lang="en-US" sz="1800" dirty="0">
                <a:effectLst/>
                <a:latin typeface="MinionPro"/>
                <a:ea typeface="Times New Roman" panose="02020603050405020304" pitchFamily="18" charset="0"/>
              </a:rPr>
              <a:t>	</a:t>
            </a:r>
            <a:r>
              <a:rPr lang="en-US" sz="1800" dirty="0">
                <a:latin typeface="MinionPro"/>
                <a:ea typeface="Times New Roman" panose="02020603050405020304" pitchFamily="18" charset="0"/>
              </a:rPr>
              <a:t>1,000,000 x </a:t>
            </a:r>
            <a:r>
              <a:rPr lang="en-US" sz="1800" dirty="0">
                <a:effectLst/>
                <a:latin typeface="MinionPro"/>
                <a:ea typeface="Times New Roman" panose="02020603050405020304" pitchFamily="18" charset="0"/>
              </a:rPr>
              <a:t> 10</a:t>
            </a:r>
            <a:r>
              <a:rPr lang="en-US" sz="1800" baseline="30000" dirty="0">
                <a:effectLst/>
                <a:latin typeface="MinionPro"/>
                <a:ea typeface="Times New Roman" panose="02020603050405020304" pitchFamily="18" charset="0"/>
              </a:rPr>
              <a:t>6</a:t>
            </a:r>
            <a:r>
              <a:rPr lang="en-US" sz="1800" dirty="0">
                <a:effectLst/>
                <a:latin typeface="MinionPro"/>
                <a:ea typeface="Times New Roman" panose="02020603050405020304" pitchFamily="18" charset="0"/>
              </a:rPr>
              <a:t>	1      x 10</a:t>
            </a:r>
            <a:r>
              <a:rPr lang="en-US" sz="1800" baseline="30000" dirty="0">
                <a:effectLst/>
                <a:latin typeface="MinionPro"/>
                <a:ea typeface="Times New Roman" panose="02020603050405020304" pitchFamily="18" charset="0"/>
              </a:rPr>
              <a:t>-12</a:t>
            </a:r>
            <a:r>
              <a:rPr lang="en-US" sz="1800" dirty="0">
                <a:effectLst/>
                <a:latin typeface="MinionPro"/>
                <a:ea typeface="Times New Roman" panose="02020603050405020304" pitchFamily="18" charset="0"/>
              </a:rPr>
              <a:t>	1.00 </a:t>
            </a:r>
            <a:r>
              <a:rPr lang="en-US" sz="1800" dirty="0" err="1">
                <a:effectLst/>
                <a:latin typeface="MinionPro"/>
                <a:ea typeface="Times New Roman" panose="02020603050405020304" pitchFamily="18" charset="0"/>
              </a:rPr>
              <a:t>ps</a:t>
            </a:r>
            <a:r>
              <a:rPr lang="en-US" sz="1800" dirty="0">
                <a:effectLst/>
                <a:latin typeface="MinionPro"/>
                <a:ea typeface="Times New Roman" panose="02020603050405020304" pitchFamily="18" charset="0"/>
              </a:rPr>
              <a:t>	1	</a:t>
            </a:r>
            <a:r>
              <a:rPr lang="en-US" sz="1800" dirty="0" err="1">
                <a:effectLst/>
                <a:latin typeface="MinionPro"/>
                <a:ea typeface="Times New Roman" panose="02020603050405020304" pitchFamily="18" charset="0"/>
              </a:rPr>
              <a:t>ps</a:t>
            </a:r>
            <a:endParaRPr lang="en-US" sz="1800" dirty="0">
              <a:effectLst/>
              <a:latin typeface="MinionPro"/>
              <a:ea typeface="Times New Roman" panose="02020603050405020304" pitchFamily="18" charset="0"/>
            </a:endParaRPr>
          </a:p>
          <a:p>
            <a:pPr>
              <a:buFont typeface="+mj-lt"/>
              <a:buAutoNum type="arabicPeriod"/>
              <a:tabLst>
                <a:tab pos="2678113" algn="r"/>
                <a:tab pos="3937000" algn="r"/>
                <a:tab pos="5249863" algn="r"/>
                <a:tab pos="6626225" algn="r"/>
                <a:tab pos="6850063" algn="l"/>
              </a:tabLst>
            </a:pPr>
            <a:r>
              <a:rPr lang="en-US" sz="1800" dirty="0">
                <a:effectLst/>
                <a:latin typeface="MinionPro"/>
                <a:ea typeface="Times New Roman" panose="02020603050405020304" pitchFamily="18" charset="0"/>
              </a:rPr>
              <a:t>4.0 </a:t>
            </a:r>
            <a:r>
              <a:rPr lang="en-US" sz="1800" dirty="0" err="1">
                <a:effectLst/>
                <a:latin typeface="MinionPro"/>
                <a:ea typeface="Times New Roman" panose="02020603050405020304" pitchFamily="18" charset="0"/>
              </a:rPr>
              <a:t>Thz</a:t>
            </a:r>
            <a:r>
              <a:rPr lang="en-US" sz="1800" dirty="0">
                <a:effectLst/>
                <a:latin typeface="MinionPro"/>
                <a:ea typeface="Times New Roman" panose="02020603050405020304" pitchFamily="18" charset="0"/>
              </a:rPr>
              <a:t>	4,000,000</a:t>
            </a:r>
            <a:r>
              <a:rPr lang="en-US" sz="1800" dirty="0">
                <a:latin typeface="MinionPro"/>
                <a:ea typeface="Times New Roman" panose="02020603050405020304" pitchFamily="18" charset="0"/>
              </a:rPr>
              <a:t> x </a:t>
            </a:r>
            <a:r>
              <a:rPr lang="en-US" sz="1800" dirty="0">
                <a:effectLst/>
                <a:latin typeface="MinionPro"/>
                <a:ea typeface="Times New Roman" panose="02020603050405020304" pitchFamily="18" charset="0"/>
              </a:rPr>
              <a:t> 10</a:t>
            </a:r>
            <a:r>
              <a:rPr lang="en-US" sz="1800" baseline="30000" dirty="0">
                <a:effectLst/>
                <a:latin typeface="MinionPro"/>
                <a:ea typeface="Times New Roman" panose="02020603050405020304" pitchFamily="18" charset="0"/>
              </a:rPr>
              <a:t>6</a:t>
            </a:r>
            <a:r>
              <a:rPr lang="en-US" sz="1800" dirty="0">
                <a:effectLst/>
                <a:latin typeface="MinionPro"/>
                <a:ea typeface="Times New Roman" panose="02020603050405020304" pitchFamily="18" charset="0"/>
              </a:rPr>
              <a:t>	250  x 10</a:t>
            </a:r>
            <a:r>
              <a:rPr lang="en-US" sz="1800" baseline="30000" dirty="0">
                <a:effectLst/>
                <a:latin typeface="MinionPro"/>
                <a:ea typeface="Times New Roman" panose="02020603050405020304" pitchFamily="18" charset="0"/>
              </a:rPr>
              <a:t>-15</a:t>
            </a:r>
            <a:r>
              <a:rPr lang="en-US" sz="1800" dirty="0">
                <a:effectLst/>
                <a:latin typeface="MinionPro"/>
                <a:ea typeface="Times New Roman" panose="02020603050405020304" pitchFamily="18" charset="0"/>
              </a:rPr>
              <a:t>	250 fs	.250	</a:t>
            </a:r>
            <a:r>
              <a:rPr lang="en-US" sz="1800" dirty="0" err="1">
                <a:effectLst/>
                <a:latin typeface="MinionPro"/>
                <a:ea typeface="Times New Roman" panose="02020603050405020304" pitchFamily="18" charset="0"/>
              </a:rPr>
              <a:t>ps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2C2CE7-149B-B6D7-6DEA-EE852DFC5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39" y="285386"/>
            <a:ext cx="7772400" cy="769441"/>
          </a:xfrm>
        </p:spPr>
        <p:txBody>
          <a:bodyPr/>
          <a:lstStyle/>
          <a:p>
            <a:r>
              <a:rPr lang="en-US" dirty="0"/>
              <a:t>Slowest to Fastest</a:t>
            </a:r>
          </a:p>
        </p:txBody>
      </p:sp>
    </p:spTree>
    <p:extLst>
      <p:ext uri="{BB962C8B-B14F-4D97-AF65-F5344CB8AC3E}">
        <p14:creationId xmlns:p14="http://schemas.microsoft.com/office/powerpoint/2010/main" val="20132572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1539DB-3099-C6E5-935E-F7306E7E5F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0644" y="1410652"/>
            <a:ext cx="7361238" cy="3657600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/>
              <a:t>Execution time for one program?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/>
              <a:t>Execution times for MANY programs (benchmarks!)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/>
              <a:t>Average execution time across all programs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600" dirty="0">
              <a:ea typeface="Times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ea typeface="Times" charset="0"/>
              </a:rPr>
              <a:t>We can also consider using “normalized” execution times (or relative execution times)</a:t>
            </a:r>
          </a:p>
          <a:p>
            <a:pPr marL="57150" indent="0">
              <a:spcAft>
                <a:spcPts val="600"/>
              </a:spcAft>
            </a:pPr>
            <a:r>
              <a:rPr lang="en-US" altLang="en-US" sz="1600" dirty="0">
                <a:ea typeface="Times" charset="0"/>
              </a:rPr>
              <a:t>Execution times on </a:t>
            </a:r>
            <a:r>
              <a:rPr lang="en-US" altLang="en-US" sz="1600" i="1" dirty="0">
                <a:solidFill>
                  <a:srgbClr val="FF0000"/>
                </a:solidFill>
                <a:ea typeface="Times" charset="0"/>
              </a:rPr>
              <a:t>some standard machine</a:t>
            </a:r>
          </a:p>
          <a:p>
            <a:pPr marL="57150" indent="0">
              <a:spcAft>
                <a:spcPts val="600"/>
              </a:spcAft>
            </a:pPr>
            <a:r>
              <a:rPr lang="en-US" altLang="en-US" sz="1600" dirty="0">
                <a:ea typeface="Times" charset="0"/>
              </a:rPr>
              <a:t>	Then take ratio of execution times of your machine with the standard machine</a:t>
            </a:r>
          </a:p>
          <a:p>
            <a:pPr>
              <a:spcAft>
                <a:spcPts val="600"/>
              </a:spcAft>
            </a:pPr>
            <a:r>
              <a:rPr lang="en-US" altLang="en-US" sz="1600" dirty="0">
                <a:ea typeface="Times" charset="0"/>
              </a:rPr>
              <a:t>Execute a wide variety of “benchmark” programs</a:t>
            </a:r>
          </a:p>
          <a:p>
            <a:pPr>
              <a:spcAft>
                <a:spcPts val="600"/>
              </a:spcAft>
            </a:pPr>
            <a:r>
              <a:rPr lang="en-US" altLang="en-US" sz="1600" dirty="0">
                <a:ea typeface="Times" charset="0"/>
              </a:rPr>
              <a:t>For example, use SPEC CPU2006 benchmarks (</a:t>
            </a:r>
            <a:r>
              <a:rPr lang="en-US" altLang="en-US" sz="1600" dirty="0" err="1">
                <a:ea typeface="Times" charset="0"/>
              </a:rPr>
              <a:t>CPUInt</a:t>
            </a:r>
            <a:r>
              <a:rPr lang="en-US" altLang="en-US" sz="1600" dirty="0">
                <a:ea typeface="Times" charset="0"/>
              </a:rPr>
              <a:t> and </a:t>
            </a:r>
            <a:r>
              <a:rPr lang="en-US" altLang="en-US" sz="1600" dirty="0" err="1">
                <a:ea typeface="Times" charset="0"/>
              </a:rPr>
              <a:t>CPUFloat</a:t>
            </a:r>
            <a:r>
              <a:rPr lang="en-US" altLang="en-US" sz="1600" dirty="0">
                <a:ea typeface="Times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altLang="en-US" sz="1600" dirty="0">
                <a:ea typeface="Times" charset="0"/>
              </a:rPr>
              <a:t>Focus on CPU performance (almost no I/O)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6BBAAA-D240-4F4F-900D-D332498EE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Sept. 03 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416610BE-A45E-2A4C-BBF9-7260AF784414}"/>
              </a:ext>
            </a:extLst>
          </p:cNvPr>
          <p:cNvSpPr txBox="1">
            <a:spLocks noChangeArrowheads="1"/>
          </p:cNvSpPr>
          <p:nvPr/>
        </p:nvSpPr>
        <p:spPr>
          <a:xfrm>
            <a:off x="472440" y="380802"/>
            <a:ext cx="8259762" cy="762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z="3200" dirty="0">
                <a:ea typeface="Times" charset="0"/>
                <a:cs typeface="Times" charset="0"/>
              </a:rPr>
              <a:t>Reporting Performance Data</a:t>
            </a:r>
            <a:endParaRPr lang="en-AU" altLang="en-US" sz="3200" dirty="0"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4214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A340D8-443B-2E2C-13CA-BC0F981C7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" y="1371300"/>
            <a:ext cx="8305800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6BBAAA-D240-4F4F-900D-D332498EE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Sept. 03 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59D13DA2-0D1F-464B-A683-8EF292CC534F}"/>
              </a:ext>
            </a:extLst>
          </p:cNvPr>
          <p:cNvSpPr txBox="1">
            <a:spLocks noChangeArrowheads="1"/>
          </p:cNvSpPr>
          <p:nvPr/>
        </p:nvSpPr>
        <p:spPr>
          <a:xfrm>
            <a:off x="472440" y="305494"/>
            <a:ext cx="8259762" cy="762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U" altLang="en-US" sz="3200" b="1" dirty="0">
                <a:solidFill>
                  <a:srgbClr val="006600"/>
                </a:solidFill>
                <a:latin typeface="Times" pitchFamily="2" charset="0"/>
                <a:cs typeface="Arial" panose="020B0604020202020204" pitchFamily="34" charset="0"/>
              </a:rPr>
              <a:t>CINT2006 for Intel Core i7 920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456A335-A077-BA45-86D9-416D88A5DAA6}"/>
              </a:ext>
            </a:extLst>
          </p:cNvPr>
          <p:cNvGrpSpPr/>
          <p:nvPr/>
        </p:nvGrpSpPr>
        <p:grpSpPr>
          <a:xfrm>
            <a:off x="1399428" y="972082"/>
            <a:ext cx="5868064" cy="399218"/>
            <a:chOff x="1399428" y="1047388"/>
            <a:chExt cx="5868064" cy="39921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083F86-6D19-B549-8547-4F86037657EF}"/>
                </a:ext>
              </a:extLst>
            </p:cNvPr>
            <p:cNvSpPr txBox="1"/>
            <p:nvPr/>
          </p:nvSpPr>
          <p:spPr>
            <a:xfrm>
              <a:off x="1399428" y="1047388"/>
              <a:ext cx="41108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C00000"/>
                  </a:solidFill>
                  <a:latin typeface="Times" pitchFamily="2" charset="0"/>
                  <a:cs typeface="Arial"/>
                </a:rPr>
                <a:t>Reference time </a:t>
              </a:r>
              <a:r>
                <a:rPr lang="en-US" sz="1600" dirty="0">
                  <a:solidFill>
                    <a:srgbClr val="C00000"/>
                  </a:solidFill>
                  <a:latin typeface="Times" pitchFamily="2" charset="0"/>
                  <a:cs typeface="Arial"/>
                  <a:sym typeface="Wingdings" pitchFamily="2" charset="2"/>
                </a:rPr>
                <a:t> some known CPU (VAX)</a:t>
              </a:r>
              <a:endParaRPr lang="en-US" sz="1600" dirty="0">
                <a:solidFill>
                  <a:srgbClr val="C00000"/>
                </a:solidFill>
                <a:latin typeface="Times" pitchFamily="2" charset="0"/>
                <a:cs typeface="Arial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E4AAE8E-6BBE-344B-82DE-CCDF2017EDB1}"/>
                </a:ext>
              </a:extLst>
            </p:cNvPr>
            <p:cNvCxnSpPr>
              <a:cxnSpLocks/>
            </p:cNvCxnSpPr>
            <p:nvPr/>
          </p:nvCxnSpPr>
          <p:spPr>
            <a:xfrm>
              <a:off x="5247861" y="1216665"/>
              <a:ext cx="2019631" cy="229941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824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6BBAAA-D240-4F4F-900D-D332498EE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Sept. 03 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216D2523-157A-8C46-A0BF-2DD5C1AB2852}"/>
              </a:ext>
            </a:extLst>
          </p:cNvPr>
          <p:cNvSpPr txBox="1">
            <a:spLocks noChangeArrowheads="1"/>
          </p:cNvSpPr>
          <p:nvPr/>
        </p:nvSpPr>
        <p:spPr>
          <a:xfrm>
            <a:off x="472440" y="428506"/>
            <a:ext cx="8259762" cy="56500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U" altLang="en-US" sz="3200" dirty="0">
                <a:ea typeface="Times" charset="0"/>
                <a:cs typeface="Times" charset="0"/>
              </a:rPr>
              <a:t>An Example: 1.9 page 56-57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445198-0B91-3F45-8DE4-82D60FA0BF70}"/>
              </a:ext>
            </a:extLst>
          </p:cNvPr>
          <p:cNvSpPr txBox="1"/>
          <p:nvPr/>
        </p:nvSpPr>
        <p:spPr>
          <a:xfrm>
            <a:off x="548640" y="1043081"/>
            <a:ext cx="7939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" pitchFamily="2" charset="0"/>
                <a:cs typeface="Arial"/>
              </a:rPr>
              <a:t>1.9. Assume arithmetic, load/store and branch instructions have CPIs of 1, 12, 5.</a:t>
            </a:r>
          </a:p>
          <a:p>
            <a:r>
              <a:rPr lang="en-US" sz="1600" dirty="0">
                <a:latin typeface="Times" pitchFamily="2" charset="0"/>
                <a:cs typeface="Arial"/>
              </a:rPr>
              <a:t>Assume that on a single processor a program executes 2.5*10</a:t>
            </a:r>
            <a:r>
              <a:rPr lang="en-US" sz="1600" baseline="30000" dirty="0">
                <a:latin typeface="Times" pitchFamily="2" charset="0"/>
                <a:cs typeface="Arial"/>
              </a:rPr>
              <a:t>9</a:t>
            </a:r>
            <a:r>
              <a:rPr lang="en-US" sz="1600" dirty="0">
                <a:latin typeface="Times" pitchFamily="2" charset="0"/>
                <a:cs typeface="Arial"/>
              </a:rPr>
              <a:t> arithmetic, 1.28*10</a:t>
            </a:r>
            <a:r>
              <a:rPr lang="en-US" sz="1600" baseline="30000" dirty="0">
                <a:latin typeface="Times" pitchFamily="2" charset="0"/>
                <a:cs typeface="Arial"/>
              </a:rPr>
              <a:t>9</a:t>
            </a:r>
            <a:r>
              <a:rPr lang="en-US" sz="1600" dirty="0">
                <a:latin typeface="Times" pitchFamily="2" charset="0"/>
                <a:cs typeface="Arial"/>
              </a:rPr>
              <a:t> load/store and 256*10</a:t>
            </a:r>
            <a:r>
              <a:rPr lang="en-US" sz="1600" baseline="30000" dirty="0">
                <a:latin typeface="Times" pitchFamily="2" charset="0"/>
                <a:cs typeface="Arial"/>
              </a:rPr>
              <a:t>6</a:t>
            </a:r>
            <a:r>
              <a:rPr lang="en-US" sz="1600" dirty="0">
                <a:latin typeface="Times" pitchFamily="2" charset="0"/>
                <a:cs typeface="Arial"/>
              </a:rPr>
              <a:t> branch instructions. The clock frequency is 2 GHz.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45E2DA-2B10-D744-86E4-6EB20E46875D}"/>
              </a:ext>
            </a:extLst>
          </p:cNvPr>
          <p:cNvSpPr txBox="1"/>
          <p:nvPr/>
        </p:nvSpPr>
        <p:spPr>
          <a:xfrm>
            <a:off x="620961" y="2099402"/>
            <a:ext cx="8074152" cy="3211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" charset="0"/>
                <a:ea typeface="Times" charset="0"/>
                <a:cs typeface="Times" charset="0"/>
              </a:rPr>
              <a:t>Let us start with single processor case</a:t>
            </a:r>
          </a:p>
          <a:p>
            <a:r>
              <a:rPr lang="en-US" sz="1600" dirty="0">
                <a:latin typeface="Times" charset="0"/>
                <a:ea typeface="Times" charset="0"/>
                <a:cs typeface="Times" charset="0"/>
              </a:rPr>
              <a:t>	2.56	*10</a:t>
            </a:r>
            <a:r>
              <a:rPr lang="en-US" sz="1600" baseline="30000" dirty="0">
                <a:latin typeface="Times" charset="0"/>
                <a:ea typeface="Times" charset="0"/>
                <a:cs typeface="Times" charset="0"/>
              </a:rPr>
              <a:t>9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 arithmetic instructions and each takes 1 cycle</a:t>
            </a:r>
          </a:p>
          <a:p>
            <a:r>
              <a:rPr lang="en-US" sz="1600" dirty="0">
                <a:latin typeface="Times" charset="0"/>
                <a:ea typeface="Times" charset="0"/>
                <a:cs typeface="Times" charset="0"/>
              </a:rPr>
              <a:t>	1.28 	*10</a:t>
            </a:r>
            <a:r>
              <a:rPr lang="en-US" sz="1600" baseline="30000" dirty="0">
                <a:latin typeface="Times" charset="0"/>
                <a:ea typeface="Times" charset="0"/>
                <a:cs typeface="Times" charset="0"/>
              </a:rPr>
              <a:t>9</a:t>
            </a:r>
            <a:r>
              <a:rPr lang="en-US" sz="1600" baseline="-25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Load/Store instructions and each takes 12 cycles</a:t>
            </a:r>
          </a:p>
          <a:p>
            <a:r>
              <a:rPr lang="en-US" sz="1600" dirty="0">
                <a:latin typeface="Times" charset="0"/>
                <a:ea typeface="Times" charset="0"/>
                <a:cs typeface="Times" charset="0"/>
              </a:rPr>
              <a:t>	256	*10</a:t>
            </a:r>
            <a:r>
              <a:rPr lang="en-US" sz="1600" baseline="30000" dirty="0">
                <a:latin typeface="Times" charset="0"/>
                <a:ea typeface="Times" charset="0"/>
                <a:cs typeface="Times" charset="0"/>
              </a:rPr>
              <a:t>6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 Branch instructions and each takes 5 cycles</a:t>
            </a:r>
          </a:p>
          <a:p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sz="1600" dirty="0">
                <a:latin typeface="Times" charset="0"/>
                <a:ea typeface="Times" charset="0"/>
                <a:cs typeface="Times" charset="0"/>
              </a:rPr>
              <a:t>Total number of instructions executed =</a:t>
            </a:r>
            <a:r>
              <a:rPr lang="en-US" sz="1600" b="1" dirty="0">
                <a:solidFill>
                  <a:srgbClr val="006600"/>
                </a:solidFill>
                <a:latin typeface="Times" charset="0"/>
                <a:ea typeface="Times" charset="0"/>
                <a:cs typeface="Times" charset="0"/>
              </a:rPr>
              <a:t>4,096 * 10</a:t>
            </a:r>
            <a:r>
              <a:rPr lang="en-US" sz="1600" b="1" baseline="30000" dirty="0">
                <a:solidFill>
                  <a:srgbClr val="006600"/>
                </a:solidFill>
                <a:latin typeface="Times" charset="0"/>
                <a:ea typeface="Times" charset="0"/>
                <a:cs typeface="Times" charset="0"/>
              </a:rPr>
              <a:t>6</a:t>
            </a:r>
          </a:p>
          <a:p>
            <a:r>
              <a:rPr lang="en-US" sz="1600" dirty="0">
                <a:latin typeface="Times" charset="0"/>
                <a:ea typeface="Times" charset="0"/>
                <a:cs typeface="Times" charset="0"/>
              </a:rPr>
              <a:t>CPI = (total cycles)/(total instructions)</a:t>
            </a:r>
          </a:p>
          <a:p>
            <a:r>
              <a:rPr lang="en-US" sz="1600" dirty="0">
                <a:latin typeface="Times" charset="0"/>
                <a:ea typeface="Times" charset="0"/>
                <a:cs typeface="Times" charset="0"/>
              </a:rPr>
              <a:t> 			[2.56 *10</a:t>
            </a:r>
            <a:r>
              <a:rPr lang="en-US" sz="1600" baseline="30000" dirty="0">
                <a:latin typeface="Times" charset="0"/>
                <a:ea typeface="Times" charset="0"/>
                <a:cs typeface="Times" charset="0"/>
              </a:rPr>
              <a:t>9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   * </a:t>
            </a:r>
            <a:r>
              <a:rPr lang="en-US" sz="1600" dirty="0">
                <a:solidFill>
                  <a:srgbClr val="C00000"/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 + </a:t>
            </a:r>
          </a:p>
          <a:p>
            <a:r>
              <a:rPr lang="en-US" sz="1600" dirty="0">
                <a:latin typeface="Times" charset="0"/>
                <a:ea typeface="Times" charset="0"/>
                <a:cs typeface="Times" charset="0"/>
              </a:rPr>
              <a:t>			 1.28 *10</a:t>
            </a:r>
            <a:r>
              <a:rPr lang="en-US" sz="1600" baseline="30000" dirty="0">
                <a:latin typeface="Times" charset="0"/>
                <a:ea typeface="Times" charset="0"/>
                <a:cs typeface="Times" charset="0"/>
              </a:rPr>
              <a:t>9</a:t>
            </a:r>
            <a:r>
              <a:rPr lang="en-US" sz="1600" baseline="-25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* </a:t>
            </a:r>
            <a:r>
              <a:rPr lang="en-US" sz="1600" dirty="0">
                <a:solidFill>
                  <a:srgbClr val="C00000"/>
                </a:solidFill>
                <a:latin typeface="Times" charset="0"/>
                <a:ea typeface="Times" charset="0"/>
                <a:cs typeface="Times" charset="0"/>
              </a:rPr>
              <a:t>12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+ </a:t>
            </a:r>
          </a:p>
          <a:p>
            <a:r>
              <a:rPr lang="en-US" sz="1600" dirty="0">
                <a:latin typeface="Times" charset="0"/>
                <a:ea typeface="Times" charset="0"/>
                <a:cs typeface="Times" charset="0"/>
              </a:rPr>
              <a:t>			 256 *10</a:t>
            </a:r>
            <a:r>
              <a:rPr lang="en-US" sz="1600" baseline="30000" dirty="0">
                <a:latin typeface="Times" charset="0"/>
                <a:ea typeface="Times" charset="0"/>
                <a:cs typeface="Times" charset="0"/>
              </a:rPr>
              <a:t>6  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* </a:t>
            </a:r>
            <a:r>
              <a:rPr lang="en-US" sz="1600" dirty="0">
                <a:solidFill>
                  <a:srgbClr val="C00000"/>
                </a:solidFill>
                <a:latin typeface="Times" charset="0"/>
                <a:ea typeface="Times" charset="0"/>
                <a:cs typeface="Times" charset="0"/>
              </a:rPr>
              <a:t>5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]/4096 * 10</a:t>
            </a:r>
            <a:r>
              <a:rPr lang="en-US" sz="1600" baseline="30000" dirty="0">
                <a:latin typeface="Times" charset="0"/>
                <a:ea typeface="Times" charset="0"/>
                <a:cs typeface="Times" charset="0"/>
              </a:rPr>
              <a:t>6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 =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Times" charset="0"/>
                <a:ea typeface="Times" charset="0"/>
                <a:cs typeface="Times" charset="0"/>
              </a:rPr>
              <a:t>4.6875</a:t>
            </a:r>
          </a:p>
          <a:p>
            <a:endParaRPr lang="en-US" sz="1600" baseline="300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sz="1600" dirty="0">
                <a:latin typeface="Times" charset="0"/>
                <a:ea typeface="Times" charset="0"/>
                <a:cs typeface="Times" charset="0"/>
              </a:rPr>
              <a:t>Execution time	= (instruction count)* CPI / (clock rate)</a:t>
            </a:r>
          </a:p>
          <a:p>
            <a:r>
              <a:rPr lang="en-US" sz="1600" dirty="0">
                <a:latin typeface="Times" charset="0"/>
                <a:ea typeface="Times" charset="0"/>
                <a:cs typeface="Times" charset="0"/>
              </a:rPr>
              <a:t>			= (</a:t>
            </a:r>
            <a:r>
              <a:rPr lang="en-US" sz="1600" dirty="0">
                <a:solidFill>
                  <a:srgbClr val="007A37"/>
                </a:solidFill>
                <a:latin typeface="Times" charset="0"/>
                <a:ea typeface="Times" charset="0"/>
                <a:cs typeface="Times" charset="0"/>
              </a:rPr>
              <a:t>4096*10</a:t>
            </a:r>
            <a:r>
              <a:rPr lang="en-US" sz="1600" baseline="30000" dirty="0">
                <a:solidFill>
                  <a:srgbClr val="007A37"/>
                </a:solidFill>
                <a:latin typeface="Times" charset="0"/>
                <a:ea typeface="Times" charset="0"/>
                <a:cs typeface="Times" charset="0"/>
              </a:rPr>
              <a:t>6</a:t>
            </a:r>
            <a:r>
              <a:rPr lang="en-US" sz="1600" dirty="0">
                <a:solidFill>
                  <a:srgbClr val="007A37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* </a:t>
            </a:r>
            <a:r>
              <a:rPr lang="en-US" sz="1600" dirty="0">
                <a:solidFill>
                  <a:srgbClr val="00B0F0"/>
                </a:solidFill>
                <a:latin typeface="Times" charset="0"/>
                <a:ea typeface="Times" charset="0"/>
                <a:cs typeface="Times" charset="0"/>
              </a:rPr>
              <a:t>4.6875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)/2*10</a:t>
            </a:r>
            <a:r>
              <a:rPr lang="en-US" sz="1600" baseline="30000" dirty="0">
                <a:latin typeface="Times" charset="0"/>
                <a:ea typeface="Times" charset="0"/>
                <a:cs typeface="Times" charset="0"/>
              </a:rPr>
              <a:t>9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 =</a:t>
            </a:r>
            <a:r>
              <a:rPr lang="en-US" sz="160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9.6 sec</a:t>
            </a:r>
          </a:p>
        </p:txBody>
      </p:sp>
    </p:spTree>
    <p:extLst>
      <p:ext uri="{BB962C8B-B14F-4D97-AF65-F5344CB8AC3E}">
        <p14:creationId xmlns:p14="http://schemas.microsoft.com/office/powerpoint/2010/main" val="309593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Footer Placeholder 3">
            <a:extLst>
              <a:ext uri="{FF2B5EF4-FFF2-40B4-BE49-F238E27FC236}">
                <a16:creationId xmlns:a16="http://schemas.microsoft.com/office/drawing/2014/main" id="{FBE4E02B-192C-2CBC-9817-1EEA8E039F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A8854693-9888-F040-8FF9-AC9EB316E416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76</a:t>
            </a:fld>
            <a:endParaRPr lang="en-AU" altLang="en-US" sz="1400"/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0F56ED9E-691B-4645-E066-80FC43B205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pPr eaLnBrk="1" hangingPunct="1"/>
            <a:r>
              <a:rPr lang="en-AU" altLang="en-US"/>
              <a:t>Performance Summary</a:t>
            </a:r>
          </a:p>
        </p:txBody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739EBD20-B489-35E5-A099-D9CA82BBA8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3284538"/>
            <a:ext cx="8270875" cy="2952750"/>
          </a:xfrm>
        </p:spPr>
        <p:txBody>
          <a:bodyPr/>
          <a:lstStyle/>
          <a:p>
            <a:pPr eaLnBrk="1" hangingPunct="1"/>
            <a:r>
              <a:rPr lang="en-AU" altLang="en-US" dirty="0"/>
              <a:t>Performance depends on</a:t>
            </a:r>
          </a:p>
          <a:p>
            <a:pPr lvl="1" eaLnBrk="1" hangingPunct="1"/>
            <a:r>
              <a:rPr lang="en-AU" altLang="en-US" dirty="0"/>
              <a:t>Algorithm: affects IC, possibly CPI</a:t>
            </a:r>
          </a:p>
          <a:p>
            <a:pPr lvl="1" eaLnBrk="1" hangingPunct="1"/>
            <a:r>
              <a:rPr lang="en-AU" altLang="en-US" dirty="0"/>
              <a:t>Programming language: affects IC, CPI</a:t>
            </a:r>
          </a:p>
          <a:p>
            <a:pPr lvl="1" eaLnBrk="1" hangingPunct="1"/>
            <a:r>
              <a:rPr lang="en-AU" altLang="en-US" dirty="0"/>
              <a:t>Compiler: affects IC, CPI</a:t>
            </a:r>
          </a:p>
          <a:p>
            <a:pPr lvl="1" eaLnBrk="1" hangingPunct="1"/>
            <a:r>
              <a:rPr lang="en-AU" altLang="en-US" dirty="0"/>
              <a:t>Instruction Set Architecture: affects IC, CPI, T</a:t>
            </a:r>
            <a:r>
              <a:rPr lang="en-AU" altLang="en-US" baseline="-25000" dirty="0"/>
              <a:t>c</a:t>
            </a:r>
          </a:p>
        </p:txBody>
      </p:sp>
      <p:sp>
        <p:nvSpPr>
          <p:cNvPr id="74757" name="Text Box 4">
            <a:extLst>
              <a:ext uri="{FF2B5EF4-FFF2-40B4-BE49-F238E27FC236}">
                <a16:creationId xmlns:a16="http://schemas.microsoft.com/office/drawing/2014/main" id="{8B882A89-B907-EFF8-E162-4CE0378D6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1258888"/>
            <a:ext cx="282575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chemeClr val="folHlink"/>
                </a:solidFill>
                <a:latin typeface="Arial Black" panose="020B0604020202020204" pitchFamily="34" charset="0"/>
              </a:rPr>
              <a:t>The BIG Picture</a:t>
            </a:r>
          </a:p>
        </p:txBody>
      </p:sp>
      <p:graphicFrame>
        <p:nvGraphicFramePr>
          <p:cNvPr id="74758" name="Object 5">
            <a:extLst>
              <a:ext uri="{FF2B5EF4-FFF2-40B4-BE49-F238E27FC236}">
                <a16:creationId xmlns:a16="http://schemas.microsoft.com/office/drawing/2014/main" id="{4AC0F78C-75FB-23D5-008F-8C675A59E2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7088" y="2060575"/>
          <a:ext cx="7848600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2207100" imgH="9652000" progId="Equation.3">
                  <p:embed/>
                </p:oleObj>
              </mc:Choice>
              <mc:Fallback>
                <p:oleObj name="Equation" r:id="rId3" imgW="82207100" imgH="96520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060575"/>
                        <a:ext cx="7848600" cy="920750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4ABB5C7-427B-FDD9-CC53-986E7350B6E1}"/>
              </a:ext>
            </a:extLst>
          </p:cNvPr>
          <p:cNvCxnSpPr/>
          <p:nvPr/>
        </p:nvCxnSpPr>
        <p:spPr bwMode="auto">
          <a:xfrm flipH="1">
            <a:off x="2987824" y="2060575"/>
            <a:ext cx="792088" cy="4323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0D02E2-21AA-D8C7-8944-F165C7FAA701}"/>
              </a:ext>
            </a:extLst>
          </p:cNvPr>
          <p:cNvCxnSpPr/>
          <p:nvPr/>
        </p:nvCxnSpPr>
        <p:spPr bwMode="auto">
          <a:xfrm flipH="1">
            <a:off x="5010502" y="2484450"/>
            <a:ext cx="792088" cy="4323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B491F81-2929-3B64-12FE-6F7115C09534}"/>
              </a:ext>
            </a:extLst>
          </p:cNvPr>
          <p:cNvCxnSpPr/>
          <p:nvPr/>
        </p:nvCxnSpPr>
        <p:spPr bwMode="auto">
          <a:xfrm flipH="1">
            <a:off x="7164288" y="2513837"/>
            <a:ext cx="792088" cy="4323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620AB50-CFB2-8D5A-2C69-B2E6E01A39DC}"/>
              </a:ext>
            </a:extLst>
          </p:cNvPr>
          <p:cNvCxnSpPr/>
          <p:nvPr/>
        </p:nvCxnSpPr>
        <p:spPr bwMode="auto">
          <a:xfrm flipH="1">
            <a:off x="5364090" y="2052129"/>
            <a:ext cx="792088" cy="4323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Footer Placeholder 3">
            <a:extLst>
              <a:ext uri="{FF2B5EF4-FFF2-40B4-BE49-F238E27FC236}">
                <a16:creationId xmlns:a16="http://schemas.microsoft.com/office/drawing/2014/main" id="{CFDD132E-2EAD-5567-78F0-2276572C8C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A63D533F-4839-CB4A-8EBC-34A4B8D6BA06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77</a:t>
            </a:fld>
            <a:endParaRPr lang="en-AU" altLang="en-US" sz="1400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BCB46B9E-CACD-F7A1-2400-6A23BCDF79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pPr eaLnBrk="1" hangingPunct="1"/>
            <a:r>
              <a:rPr lang="en-US" altLang="en-US"/>
              <a:t>Power Trends</a:t>
            </a:r>
          </a:p>
        </p:txBody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496E8853-B0F6-1A8B-F1FE-1B54AAC041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4149725"/>
            <a:ext cx="8270875" cy="647700"/>
          </a:xfrm>
        </p:spPr>
        <p:txBody>
          <a:bodyPr/>
          <a:lstStyle/>
          <a:p>
            <a:pPr eaLnBrk="1" hangingPunct="1"/>
            <a:r>
              <a:rPr lang="en-US" altLang="en-US"/>
              <a:t>In CMOS IC technology</a:t>
            </a:r>
          </a:p>
        </p:txBody>
      </p:sp>
      <p:sp>
        <p:nvSpPr>
          <p:cNvPr id="76805" name="Text Box 4">
            <a:extLst>
              <a:ext uri="{FF2B5EF4-FFF2-40B4-BE49-F238E27FC236}">
                <a16:creationId xmlns:a16="http://schemas.microsoft.com/office/drawing/2014/main" id="{2788BBB3-3DAE-1792-4118-2340FD7DC51B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804150" y="974725"/>
            <a:ext cx="2312988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§1.7 The Power Wall</a:t>
            </a:r>
          </a:p>
        </p:txBody>
      </p:sp>
      <p:graphicFrame>
        <p:nvGraphicFramePr>
          <p:cNvPr id="76806" name="Object 6">
            <a:extLst>
              <a:ext uri="{FF2B5EF4-FFF2-40B4-BE49-F238E27FC236}">
                <a16:creationId xmlns:a16="http://schemas.microsoft.com/office/drawing/2014/main" id="{CC98DF8C-2696-52D1-0722-D3AD4CDD89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31913" y="4941888"/>
          <a:ext cx="708183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4015600" imgH="5270500" progId="Equation.3">
                  <p:embed/>
                </p:oleObj>
              </mc:Choice>
              <mc:Fallback>
                <p:oleObj name="Equation" r:id="rId3" imgW="74015600" imgH="52705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4941888"/>
                        <a:ext cx="7081837" cy="503237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07" name="AutoShape 7">
            <a:extLst>
              <a:ext uri="{FF2B5EF4-FFF2-40B4-BE49-F238E27FC236}">
                <a16:creationId xmlns:a16="http://schemas.microsoft.com/office/drawing/2014/main" id="{40E7D510-2735-1F6C-5974-9F661D3F80F4}"/>
              </a:ext>
            </a:extLst>
          </p:cNvPr>
          <p:cNvSpPr>
            <a:spLocks/>
          </p:cNvSpPr>
          <p:nvPr/>
        </p:nvSpPr>
        <p:spPr bwMode="auto">
          <a:xfrm>
            <a:off x="7740650" y="5805488"/>
            <a:ext cx="1003300" cy="403225"/>
          </a:xfrm>
          <a:prstGeom prst="borderCallout1">
            <a:avLst>
              <a:gd name="adj1" fmla="val 28347"/>
              <a:gd name="adj2" fmla="val -7597"/>
              <a:gd name="adj3" fmla="val -83463"/>
              <a:gd name="adj4" fmla="val -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×</a:t>
            </a:r>
            <a:r>
              <a:rPr lang="en-AU" altLang="en-US" sz="1800"/>
              <a:t>1000</a:t>
            </a:r>
          </a:p>
        </p:txBody>
      </p:sp>
      <p:sp>
        <p:nvSpPr>
          <p:cNvPr id="76808" name="AutoShape 8">
            <a:extLst>
              <a:ext uri="{FF2B5EF4-FFF2-40B4-BE49-F238E27FC236}">
                <a16:creationId xmlns:a16="http://schemas.microsoft.com/office/drawing/2014/main" id="{1A1D82E8-69DF-01FC-8F00-E363A1307CC1}"/>
              </a:ext>
            </a:extLst>
          </p:cNvPr>
          <p:cNvSpPr>
            <a:spLocks/>
          </p:cNvSpPr>
          <p:nvPr/>
        </p:nvSpPr>
        <p:spPr bwMode="auto">
          <a:xfrm>
            <a:off x="2051050" y="5805488"/>
            <a:ext cx="1003300" cy="403225"/>
          </a:xfrm>
          <a:prstGeom prst="borderCallout1">
            <a:avLst>
              <a:gd name="adj1" fmla="val 28347"/>
              <a:gd name="adj2" fmla="val -7597"/>
              <a:gd name="adj3" fmla="val -84250"/>
              <a:gd name="adj4" fmla="val -2927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×</a:t>
            </a:r>
            <a:r>
              <a:rPr lang="en-AU" altLang="en-US" sz="1800"/>
              <a:t>30</a:t>
            </a:r>
          </a:p>
        </p:txBody>
      </p:sp>
      <p:sp>
        <p:nvSpPr>
          <p:cNvPr id="76809" name="AutoShape 9">
            <a:extLst>
              <a:ext uri="{FF2B5EF4-FFF2-40B4-BE49-F238E27FC236}">
                <a16:creationId xmlns:a16="http://schemas.microsoft.com/office/drawing/2014/main" id="{D683A23B-15B2-4C8F-950C-85CA5DB95376}"/>
              </a:ext>
            </a:extLst>
          </p:cNvPr>
          <p:cNvSpPr>
            <a:spLocks/>
          </p:cNvSpPr>
          <p:nvPr/>
        </p:nvSpPr>
        <p:spPr bwMode="auto">
          <a:xfrm>
            <a:off x="5867400" y="5805488"/>
            <a:ext cx="1223963" cy="403225"/>
          </a:xfrm>
          <a:prstGeom prst="borderCallout1">
            <a:avLst>
              <a:gd name="adj1" fmla="val 28347"/>
              <a:gd name="adj2" fmla="val -6227"/>
              <a:gd name="adj3" fmla="val -81495"/>
              <a:gd name="adj4" fmla="val -2775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5V → 1V</a:t>
            </a:r>
            <a:endParaRPr lang="en-AU" altLang="en-US" sz="1800"/>
          </a:p>
        </p:txBody>
      </p:sp>
      <p:pic>
        <p:nvPicPr>
          <p:cNvPr id="76810" name="Picture 11">
            <a:extLst>
              <a:ext uri="{FF2B5EF4-FFF2-40B4-BE49-F238E27FC236}">
                <a16:creationId xmlns:a16="http://schemas.microsoft.com/office/drawing/2014/main" id="{CB9B869B-9960-9BA8-403A-168452E74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268413"/>
            <a:ext cx="6905625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Footer Placeholder 3">
            <a:extLst>
              <a:ext uri="{FF2B5EF4-FFF2-40B4-BE49-F238E27FC236}">
                <a16:creationId xmlns:a16="http://schemas.microsoft.com/office/drawing/2014/main" id="{B4E31B6B-F804-730F-08E0-E586347142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62F75888-C254-3042-832A-0BE02CE2183A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78</a:t>
            </a:fld>
            <a:endParaRPr lang="en-AU" altLang="en-US" sz="1400"/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052494A3-2B67-F966-9343-1E6A55A537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pPr eaLnBrk="1" hangingPunct="1"/>
            <a:r>
              <a:rPr lang="en-AU" altLang="en-US"/>
              <a:t>Reducing Power</a:t>
            </a:r>
          </a:p>
        </p:txBody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8A0B25BE-EF5C-826A-C836-506CC8E459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727200"/>
          </a:xfrm>
        </p:spPr>
        <p:txBody>
          <a:bodyPr/>
          <a:lstStyle/>
          <a:p>
            <a:pPr eaLnBrk="1" hangingPunct="1"/>
            <a:r>
              <a:rPr lang="en-AU" altLang="en-US"/>
              <a:t>Suppose a new CPU has</a:t>
            </a:r>
          </a:p>
          <a:p>
            <a:pPr lvl="1" eaLnBrk="1" hangingPunct="1"/>
            <a:r>
              <a:rPr lang="en-AU" altLang="en-US"/>
              <a:t>85% of capacitive load of old CPU</a:t>
            </a:r>
          </a:p>
          <a:p>
            <a:pPr lvl="1" eaLnBrk="1" hangingPunct="1"/>
            <a:r>
              <a:rPr lang="en-AU" altLang="en-US"/>
              <a:t>15% voltage and 15% frequency reduction</a:t>
            </a:r>
          </a:p>
        </p:txBody>
      </p:sp>
      <p:graphicFrame>
        <p:nvGraphicFramePr>
          <p:cNvPr id="78853" name="Object 4">
            <a:extLst>
              <a:ext uri="{FF2B5EF4-FFF2-40B4-BE49-F238E27FC236}">
                <a16:creationId xmlns:a16="http://schemas.microsoft.com/office/drawing/2014/main" id="{0B9B61AE-3432-49C3-B014-7AE754AB7D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87450" y="2924175"/>
          <a:ext cx="7561263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7185500" imgH="10820400" progId="Equation.3">
                  <p:embed/>
                </p:oleObj>
              </mc:Choice>
              <mc:Fallback>
                <p:oleObj name="Equation" r:id="rId3" imgW="87185500" imgH="10820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924175"/>
                        <a:ext cx="7561263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54" name="Rectangle 5">
            <a:extLst>
              <a:ext uri="{FF2B5EF4-FFF2-40B4-BE49-F238E27FC236}">
                <a16:creationId xmlns:a16="http://schemas.microsoft.com/office/drawing/2014/main" id="{460B1656-D090-BBCF-447E-C7DB1D3E53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3933825"/>
            <a:ext cx="8270875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AU" altLang="en-US"/>
              <a:t>The power wall</a:t>
            </a:r>
          </a:p>
          <a:p>
            <a:pPr lvl="1" eaLnBrk="1" hangingPunct="1"/>
            <a:r>
              <a:rPr lang="en-AU" altLang="en-US"/>
              <a:t>We can’t reduce voltage further</a:t>
            </a:r>
          </a:p>
          <a:p>
            <a:pPr lvl="1" eaLnBrk="1" hangingPunct="1"/>
            <a:r>
              <a:rPr lang="en-AU" altLang="en-US"/>
              <a:t>We can’t remove more heat</a:t>
            </a:r>
          </a:p>
          <a:p>
            <a:pPr eaLnBrk="1" hangingPunct="1"/>
            <a:r>
              <a:rPr lang="en-AU" altLang="en-US"/>
              <a:t>How else can we improve performance?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6BBAAA-D240-4F4F-900D-D332498EE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Sept. 03 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51" name="Rectangle 2">
            <a:extLst>
              <a:ext uri="{FF2B5EF4-FFF2-40B4-BE49-F238E27FC236}">
                <a16:creationId xmlns:a16="http://schemas.microsoft.com/office/drawing/2014/main" id="{17AF58DD-5CF3-BD4F-A611-DFA54DC0625E}"/>
              </a:ext>
            </a:extLst>
          </p:cNvPr>
          <p:cNvSpPr txBox="1">
            <a:spLocks noChangeArrowheads="1"/>
          </p:cNvSpPr>
          <p:nvPr/>
        </p:nvSpPr>
        <p:spPr>
          <a:xfrm>
            <a:off x="472440" y="285388"/>
            <a:ext cx="8259762" cy="762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U" altLang="en-US" sz="3200" dirty="0">
                <a:cs typeface="Arial" panose="020B0604020202020204" pitchFamily="34" charset="0"/>
              </a:rPr>
              <a:t>Why we need multiple cores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A56000-5B4A-4746-A167-058D403FA4D2}"/>
              </a:ext>
            </a:extLst>
          </p:cNvPr>
          <p:cNvSpPr txBox="1"/>
          <p:nvPr/>
        </p:nvSpPr>
        <p:spPr>
          <a:xfrm>
            <a:off x="606830" y="1238596"/>
            <a:ext cx="79552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" pitchFamily="2" charset="0"/>
                <a:cs typeface="Arial"/>
              </a:rPr>
              <a:t>A couple of observations from the problem description</a:t>
            </a:r>
          </a:p>
          <a:p>
            <a:endParaRPr lang="en-US" sz="1600" dirty="0">
              <a:latin typeface="Times" pitchFamily="2" charset="0"/>
              <a:cs typeface="Arial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en-US" sz="1600" dirty="0">
                <a:latin typeface="Times" pitchFamily="2" charset="0"/>
                <a:cs typeface="Arial"/>
                <a:sym typeface="Wingdings" pitchFamily="2" charset="2"/>
              </a:rPr>
              <a:t>Clock speeds are not increasing 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1600" dirty="0">
                <a:latin typeface="Times" pitchFamily="2" charset="0"/>
                <a:cs typeface="Arial"/>
                <a:sym typeface="Wingdings" pitchFamily="2" charset="2"/>
              </a:rPr>
              <a:t>Static power is becoming a larger fraction of Total Power Dissipation (TD)</a:t>
            </a:r>
          </a:p>
          <a:p>
            <a:endParaRPr lang="en-US" sz="1600" dirty="0">
              <a:latin typeface="Times" pitchFamily="2" charset="0"/>
              <a:cs typeface="Arial"/>
              <a:sym typeface="Wingdings" pitchFamily="2" charset="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04042D-2850-F247-8201-CCBCA3B8A19F}"/>
              </a:ext>
            </a:extLst>
          </p:cNvPr>
          <p:cNvSpPr/>
          <p:nvPr/>
        </p:nvSpPr>
        <p:spPr>
          <a:xfrm>
            <a:off x="532015" y="3429000"/>
            <a:ext cx="785894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AU" altLang="en-US" sz="1600" dirty="0">
                <a:solidFill>
                  <a:srgbClr val="C00000"/>
                </a:solidFill>
                <a:latin typeface="Times" charset="0"/>
                <a:ea typeface="Times" charset="0"/>
                <a:cs typeface="Times" charset="0"/>
              </a:rPr>
              <a:t>We can’t reduce voltage further (we are already at 0.7v) </a:t>
            </a:r>
          </a:p>
          <a:p>
            <a:pPr lvl="1"/>
            <a:r>
              <a:rPr lang="en-AU" altLang="en-US" sz="1600" dirty="0">
                <a:solidFill>
                  <a:srgbClr val="C00000"/>
                </a:solidFill>
                <a:latin typeface="Times" charset="0"/>
                <a:ea typeface="Times" charset="0"/>
                <a:cs typeface="Times" charset="0"/>
              </a:rPr>
              <a:t>		</a:t>
            </a:r>
            <a:r>
              <a:rPr lang="en-AU" altLang="en-US" sz="1600" dirty="0">
                <a:latin typeface="Times" charset="0"/>
                <a:ea typeface="Times" charset="0"/>
                <a:cs typeface="Times" charset="0"/>
              </a:rPr>
              <a:t>Any reduction can lead to errors</a:t>
            </a:r>
          </a:p>
          <a:p>
            <a:pPr lvl="1"/>
            <a:r>
              <a:rPr lang="en-AU" altLang="en-US" sz="1600" dirty="0">
                <a:solidFill>
                  <a:srgbClr val="C00000"/>
                </a:solidFill>
                <a:latin typeface="Times" charset="0"/>
                <a:ea typeface="Times" charset="0"/>
                <a:cs typeface="Times" charset="0"/>
              </a:rPr>
              <a:t>With more power, more heat will be generated </a:t>
            </a:r>
            <a:r>
              <a:rPr lang="en-AU" altLang="en-US" sz="1600" dirty="0">
                <a:solidFill>
                  <a:srgbClr val="C00000"/>
                </a:solidFill>
                <a:latin typeface="Times" charset="0"/>
                <a:ea typeface="Times" charset="0"/>
                <a:cs typeface="Times" charset="0"/>
                <a:sym typeface="Wingdings" pitchFamily="2" charset="2"/>
              </a:rPr>
              <a:t> we cannot remove heat fast enough</a:t>
            </a:r>
            <a:endParaRPr lang="en-AU" altLang="en-US" sz="1600" dirty="0">
              <a:solidFill>
                <a:srgbClr val="C00000"/>
              </a:solidFill>
              <a:latin typeface="Times" charset="0"/>
              <a:ea typeface="Times" charset="0"/>
              <a:cs typeface="Times" charset="0"/>
            </a:endParaRPr>
          </a:p>
          <a:p>
            <a:pPr lvl="1"/>
            <a:endParaRPr lang="en-AU" altLang="en-US" sz="1600" dirty="0">
              <a:solidFill>
                <a:srgbClr val="C00000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AU" altLang="en-US" sz="1600" dirty="0">
                <a:latin typeface="Times" charset="0"/>
                <a:ea typeface="Times" charset="0"/>
                <a:cs typeface="Times" charset="0"/>
              </a:rPr>
              <a:t>How else can we improve performance?</a:t>
            </a:r>
          </a:p>
          <a:p>
            <a:r>
              <a:rPr lang="en-AU" altLang="en-US" sz="1600" dirty="0">
                <a:latin typeface="Times" charset="0"/>
                <a:ea typeface="Times" charset="0"/>
                <a:cs typeface="Times" charset="0"/>
              </a:rPr>
              <a:t>	We may need to use </a:t>
            </a:r>
            <a:r>
              <a:rPr lang="en-AU" altLang="en-US" sz="1600" b="1" i="1" dirty="0">
                <a:solidFill>
                  <a:srgbClr val="0041C4"/>
                </a:solidFill>
                <a:latin typeface="Times" charset="0"/>
                <a:ea typeface="Times" charset="0"/>
                <a:cs typeface="Times" charset="0"/>
              </a:rPr>
              <a:t>“parallelism” </a:t>
            </a:r>
            <a:r>
              <a:rPr lang="mr-IN" altLang="en-US" sz="1600" dirty="0">
                <a:latin typeface="Times" charset="0"/>
                <a:ea typeface="Times" charset="0"/>
                <a:cs typeface="Times" charset="0"/>
              </a:rPr>
              <a:t>–</a:t>
            </a:r>
            <a:r>
              <a:rPr lang="en-AU" altLang="en-US" sz="1600" dirty="0">
                <a:latin typeface="Times" charset="0"/>
                <a:ea typeface="Times" charset="0"/>
                <a:cs typeface="Times" charset="0"/>
              </a:rPr>
              <a:t> use multiple cores and multi-threading</a:t>
            </a:r>
          </a:p>
        </p:txBody>
      </p:sp>
    </p:spTree>
    <p:extLst>
      <p:ext uri="{BB962C8B-B14F-4D97-AF65-F5344CB8AC3E}">
        <p14:creationId xmlns:p14="http://schemas.microsoft.com/office/powerpoint/2010/main" val="290068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72440" y="285388"/>
            <a:ext cx="8259762" cy="49150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z="1800" b="1" dirty="0">
                <a:solidFill>
                  <a:srgbClr val="006600"/>
                </a:solidFill>
                <a:latin typeface="Times" pitchFamily="2" charset="0"/>
                <a:cs typeface="Arial" panose="020B0604020202020204" pitchFamily="34" charset="0"/>
              </a:rPr>
              <a:t>Ethics</a:t>
            </a:r>
            <a:endParaRPr lang="en-AU" altLang="en-US" sz="1800" b="1" dirty="0">
              <a:solidFill>
                <a:srgbClr val="006600"/>
              </a:solidFill>
              <a:latin typeface="Times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7474" y="833263"/>
            <a:ext cx="8128609" cy="1455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i="1" dirty="0">
                <a:latin typeface="Times" charset="0"/>
                <a:ea typeface="Times" charset="0"/>
                <a:cs typeface="Times New Roman" charset="0"/>
              </a:rPr>
              <a:t>All students will be trusted to pursue their academic careers with honesty and integrity. </a:t>
            </a:r>
          </a:p>
          <a:p>
            <a:pPr marL="285750" marR="0" lvl="0" indent="-285750" algn="just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i="1" dirty="0">
                <a:latin typeface="Times" charset="0"/>
                <a:ea typeface="Times" charset="0"/>
                <a:cs typeface="Times New Roman" charset="0"/>
              </a:rPr>
              <a:t>Academic dishonesty includes, but not limited to, cheating on a test or other course work, plagiarism, unauthorized collaboration with other persons. </a:t>
            </a:r>
          </a:p>
          <a:p>
            <a:pPr marL="285750" marR="0" lvl="0" indent="-285750" algn="just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i="1" dirty="0">
                <a:latin typeface="Times" charset="0"/>
                <a:ea typeface="Times" charset="0"/>
                <a:cs typeface="Times New Roman" charset="0"/>
              </a:rPr>
              <a:t>Students found guilty of dishonesty will be subject to penalties that may include suspension from the university.</a:t>
            </a:r>
            <a:endParaRPr lang="en-US" sz="1600" dirty="0">
              <a:effectLst/>
              <a:latin typeface="Times" charset="0"/>
              <a:ea typeface="Times" charset="0"/>
              <a:cs typeface="Times New Roman" charset="0"/>
            </a:endParaRP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533408" y="2323781"/>
            <a:ext cx="8001000" cy="325887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x-none" sz="1800" b="1" dirty="0">
                <a:solidFill>
                  <a:srgbClr val="006600"/>
                </a:solidFill>
                <a:latin typeface="Times" charset="0"/>
              </a:rPr>
              <a:t>Specific Course Objectives</a:t>
            </a:r>
            <a:endParaRPr lang="en-US" altLang="x-none" sz="1800" dirty="0">
              <a:solidFill>
                <a:srgbClr val="006600"/>
              </a:solidFill>
              <a:latin typeface="Times" charset="0"/>
            </a:endParaRPr>
          </a:p>
          <a:p>
            <a:pPr>
              <a:buFont typeface="+mj-lt"/>
              <a:buAutoNum type="arabicPeriod"/>
            </a:pPr>
            <a:endParaRPr lang="en-US" sz="1400" dirty="0">
              <a:latin typeface="Times" charset="0"/>
              <a:ea typeface="Times" charset="0"/>
              <a:cs typeface="Times" charset="0"/>
            </a:endParaRPr>
          </a:p>
          <a:p>
            <a:pPr>
              <a:buFont typeface="+mj-lt"/>
              <a:buAutoNum type="arabicPeriod"/>
            </a:pPr>
            <a:r>
              <a:rPr lang="en-US" sz="1400" dirty="0">
                <a:latin typeface="Times" charset="0"/>
                <a:ea typeface="Times" charset="0"/>
                <a:cs typeface="Times" charset="0"/>
              </a:rPr>
              <a:t> Understand the role of the different classes and components in a computer system and the interface between software and hardware in a computer system.</a:t>
            </a:r>
          </a:p>
          <a:p>
            <a:pPr>
              <a:buFont typeface="+mj-lt"/>
              <a:buAutoNum type="arabicPeriod"/>
            </a:pPr>
            <a:r>
              <a:rPr lang="en-US" sz="1400" dirty="0">
                <a:latin typeface="Times" charset="0"/>
                <a:ea typeface="Times" charset="0"/>
                <a:cs typeface="Times" charset="0"/>
              </a:rPr>
              <a:t>Apply metrics to evaluate performance of a computer system using clock rate and clock cycles per instruction (CPI). Understand the different aspects of execution times reported when program complete their execution.</a:t>
            </a:r>
          </a:p>
          <a:p>
            <a:pPr>
              <a:buFont typeface="+mj-lt"/>
              <a:buAutoNum type="arabicPeriod"/>
            </a:pPr>
            <a:r>
              <a:rPr lang="en-US" sz="1400" dirty="0">
                <a:latin typeface="Times" charset="0"/>
                <a:ea typeface="Times" charset="0"/>
                <a:cs typeface="Times" charset="0"/>
              </a:rPr>
              <a:t>Understand instruction set choices and write assembly language programs for simple C code and codes that include procedures.</a:t>
            </a:r>
          </a:p>
          <a:p>
            <a:pPr>
              <a:buFont typeface="+mj-lt"/>
              <a:buAutoNum type="arabicPeriod"/>
            </a:pPr>
            <a:r>
              <a:rPr lang="en-US" sz="1400" dirty="0">
                <a:latin typeface="Times" charset="0"/>
                <a:ea typeface="Times" charset="0"/>
                <a:cs typeface="Times" charset="0"/>
              </a:rPr>
              <a:t>Perform integer and floating point calculations using computer arithmetic algorithms.</a:t>
            </a:r>
          </a:p>
          <a:p>
            <a:pPr>
              <a:buFont typeface="+mj-lt"/>
              <a:buAutoNum type="arabicPeriod"/>
            </a:pPr>
            <a:r>
              <a:rPr lang="en-US" sz="1400" dirty="0">
                <a:latin typeface="Times" charset="0"/>
                <a:ea typeface="Times" charset="0"/>
                <a:cs typeface="Times" charset="0"/>
              </a:rPr>
              <a:t>Describe the organization of a simple processor with data path and control path for simple instructions.</a:t>
            </a:r>
          </a:p>
          <a:p>
            <a:pPr>
              <a:buFont typeface="+mj-lt"/>
              <a:buAutoNum type="arabicPeriod"/>
            </a:pPr>
            <a:r>
              <a:rPr lang="en-US" sz="1400" dirty="0">
                <a:latin typeface="Times" charset="0"/>
                <a:ea typeface="Times" charset="0"/>
                <a:cs typeface="Times" charset="0"/>
              </a:rPr>
              <a:t>Describe the requirement of memory hierarchy and evaluate the performance of different cache organizations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A5647CE-87E4-557D-BE54-B741B5339DCD}"/>
              </a:ext>
            </a:extLst>
          </p:cNvPr>
          <p:cNvSpPr txBox="1">
            <a:spLocks/>
          </p:cNvSpPr>
          <p:nvPr/>
        </p:nvSpPr>
        <p:spPr>
          <a:xfrm>
            <a:off x="1692275" y="6381750"/>
            <a:ext cx="7272338" cy="3587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77"/>
              <a:buChar char="n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dirty="0"/>
              <a:t>Chapter 1 — Computer Abstractions and Technology — </a:t>
            </a:r>
            <a:fld id="{3AC4DB8B-761E-1844-BFD3-CF256D2A8645}" type="slidenum">
              <a:rPr lang="en-AU" altLang="en-US" sz="1400" smtClean="0"/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AU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753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Footer Placeholder 2">
            <a:extLst>
              <a:ext uri="{FF2B5EF4-FFF2-40B4-BE49-F238E27FC236}">
                <a16:creationId xmlns:a16="http://schemas.microsoft.com/office/drawing/2014/main" id="{CCA35765-678E-CE9B-86B7-EAC69CE8DF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8A3FB129-C5BD-3C48-865E-17090298D9EB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80</a:t>
            </a:fld>
            <a:endParaRPr lang="en-AU" altLang="en-US" sz="1400"/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F0E704D1-54A2-4AFD-741D-8F8517CC3C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Uniprocessor Performance</a:t>
            </a:r>
          </a:p>
        </p:txBody>
      </p:sp>
      <p:sp>
        <p:nvSpPr>
          <p:cNvPr id="80900" name="Text Box 4">
            <a:extLst>
              <a:ext uri="{FF2B5EF4-FFF2-40B4-BE49-F238E27FC236}">
                <a16:creationId xmlns:a16="http://schemas.microsoft.com/office/drawing/2014/main" id="{BD1737E4-CCF9-8ACF-32CB-F7AA7695B7F7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6163469" y="2613819"/>
            <a:ext cx="55943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§1.8 The Sea Change: The Switch to Multiprocessors</a:t>
            </a:r>
          </a:p>
        </p:txBody>
      </p:sp>
      <p:pic>
        <p:nvPicPr>
          <p:cNvPr id="80901" name="Picture 7">
            <a:extLst>
              <a:ext uri="{FF2B5EF4-FFF2-40B4-BE49-F238E27FC236}">
                <a16:creationId xmlns:a16="http://schemas.microsoft.com/office/drawing/2014/main" id="{D9AFE77C-FF11-EF74-FC45-C6674C70C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077913"/>
            <a:ext cx="7632700" cy="437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2" name="AutoShape 7">
            <a:extLst>
              <a:ext uri="{FF2B5EF4-FFF2-40B4-BE49-F238E27FC236}">
                <a16:creationId xmlns:a16="http://schemas.microsoft.com/office/drawing/2014/main" id="{577F420F-B17E-09F7-CD7C-31E13661D3E4}"/>
              </a:ext>
            </a:extLst>
          </p:cNvPr>
          <p:cNvSpPr>
            <a:spLocks/>
          </p:cNvSpPr>
          <p:nvPr/>
        </p:nvSpPr>
        <p:spPr bwMode="auto">
          <a:xfrm>
            <a:off x="1116013" y="5516563"/>
            <a:ext cx="5400675" cy="649287"/>
          </a:xfrm>
          <a:prstGeom prst="borderCallout1">
            <a:avLst>
              <a:gd name="adj1" fmla="val 17602"/>
              <a:gd name="adj2" fmla="val 101412"/>
              <a:gd name="adj3" fmla="val -147431"/>
              <a:gd name="adj4" fmla="val 10743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AU" altLang="en-US" sz="1600"/>
              <a:t>Constrained by power, instruction-level parallelism, memory latency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Footer Placeholder 3">
            <a:extLst>
              <a:ext uri="{FF2B5EF4-FFF2-40B4-BE49-F238E27FC236}">
                <a16:creationId xmlns:a16="http://schemas.microsoft.com/office/drawing/2014/main" id="{9F54C9F9-1FFD-CDA4-EF90-6B737020A9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860E8463-8199-5146-8436-55035B5325AF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81</a:t>
            </a:fld>
            <a:endParaRPr lang="en-AU" altLang="en-US" sz="1400"/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234C2F95-F499-ACE6-22D5-382EB93EA1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pPr eaLnBrk="1" hangingPunct="1"/>
            <a:r>
              <a:rPr lang="en-AU" altLang="en-US"/>
              <a:t>Multiprocessors</a:t>
            </a:r>
          </a:p>
        </p:txBody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22A84538-BD17-0924-7DD8-6160921BDD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Multicore microprocessors</a:t>
            </a:r>
          </a:p>
          <a:p>
            <a:pPr lvl="1" eaLnBrk="1" hangingPunct="1"/>
            <a:r>
              <a:rPr lang="en-AU" altLang="en-US"/>
              <a:t>More than one processor per chip</a:t>
            </a:r>
          </a:p>
          <a:p>
            <a:pPr eaLnBrk="1" hangingPunct="1"/>
            <a:r>
              <a:rPr lang="en-AU" altLang="en-US"/>
              <a:t>Requires explicitly parallel programming</a:t>
            </a:r>
          </a:p>
          <a:p>
            <a:pPr lvl="1" eaLnBrk="1" hangingPunct="1"/>
            <a:r>
              <a:rPr lang="en-AU" altLang="en-US"/>
              <a:t>Compare with instruction level parallelism</a:t>
            </a:r>
          </a:p>
          <a:p>
            <a:pPr lvl="2" eaLnBrk="1" hangingPunct="1"/>
            <a:r>
              <a:rPr lang="en-AU" altLang="en-US"/>
              <a:t>Hardware executes multiple instructions at once</a:t>
            </a:r>
          </a:p>
          <a:p>
            <a:pPr lvl="2" eaLnBrk="1" hangingPunct="1"/>
            <a:r>
              <a:rPr lang="en-AU" altLang="en-US"/>
              <a:t>Hidden from the programmer</a:t>
            </a:r>
          </a:p>
          <a:p>
            <a:pPr lvl="1" eaLnBrk="1" hangingPunct="1"/>
            <a:r>
              <a:rPr lang="en-AU" altLang="en-US"/>
              <a:t>Hard to do</a:t>
            </a:r>
          </a:p>
          <a:p>
            <a:pPr lvl="2" eaLnBrk="1" hangingPunct="1"/>
            <a:r>
              <a:rPr lang="en-AU" altLang="en-US"/>
              <a:t>Programming for performance</a:t>
            </a:r>
          </a:p>
          <a:p>
            <a:pPr lvl="2" eaLnBrk="1" hangingPunct="1"/>
            <a:r>
              <a:rPr lang="en-AU" altLang="en-US"/>
              <a:t>Load balancing</a:t>
            </a:r>
          </a:p>
          <a:p>
            <a:pPr lvl="2" eaLnBrk="1" hangingPunct="1"/>
            <a:r>
              <a:rPr lang="en-AU" altLang="en-US"/>
              <a:t>Optimizing communication and synchronization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Footer Placeholder 3">
            <a:extLst>
              <a:ext uri="{FF2B5EF4-FFF2-40B4-BE49-F238E27FC236}">
                <a16:creationId xmlns:a16="http://schemas.microsoft.com/office/drawing/2014/main" id="{31BF13C3-4152-5C78-81FF-94D82B7742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9AAE03AD-714E-0D45-946D-4B46C7D5370A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82</a:t>
            </a:fld>
            <a:endParaRPr lang="en-AU" altLang="en-US" sz="1400"/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F8CA8831-ADDB-8E85-316F-1A316C538B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pPr eaLnBrk="1" hangingPunct="1"/>
            <a:r>
              <a:rPr lang="en-US" altLang="en-US"/>
              <a:t>SPEC CPU Benchmark</a:t>
            </a:r>
            <a:endParaRPr lang="en-AU" altLang="en-US"/>
          </a:p>
        </p:txBody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215B73BA-79C0-3B13-7F05-E5791B7C78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388778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 dirty="0"/>
              <a:t>Programs used to measure performance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Supposedly typical of actual workload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/>
              <a:t>Standard Performance Evaluation Corp (SPEC)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Develops benchmarks for CPU, I/O, Web, …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en-US" sz="2800" dirty="0"/>
              <a:t>SPEC CPU2006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Elapsed time to execute a selection of programs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000" dirty="0"/>
              <a:t>Negligible I/O, so focuses on CPU performance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Normalize relative to reference machine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Summarize as geometric mean of performance ratios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000" dirty="0"/>
              <a:t>CINT2006 (integer) and CFP2006 (floating-point)</a:t>
            </a:r>
          </a:p>
        </p:txBody>
      </p:sp>
      <p:graphicFrame>
        <p:nvGraphicFramePr>
          <p:cNvPr id="84997" name="Object 5">
            <a:extLst>
              <a:ext uri="{FF2B5EF4-FFF2-40B4-BE49-F238E27FC236}">
                <a16:creationId xmlns:a16="http://schemas.microsoft.com/office/drawing/2014/main" id="{EF4DDA16-14EF-FF20-962B-3453D32163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55875" y="5157788"/>
          <a:ext cx="3771900" cy="10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9497000" imgH="11112500" progId="Equation.3">
                  <p:embed/>
                </p:oleObj>
              </mc:Choice>
              <mc:Fallback>
                <p:oleObj name="Equation" r:id="rId3" imgW="39497000" imgH="111125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5157788"/>
                        <a:ext cx="3771900" cy="1062037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Footer Placeholder 2">
            <a:extLst>
              <a:ext uri="{FF2B5EF4-FFF2-40B4-BE49-F238E27FC236}">
                <a16:creationId xmlns:a16="http://schemas.microsoft.com/office/drawing/2014/main" id="{911FFF59-C543-8497-CC12-CFB3D3B526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D6DD202E-65E5-5C43-BE78-0902F8B10904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83</a:t>
            </a:fld>
            <a:endParaRPr lang="en-AU" altLang="en-US" sz="1400"/>
          </a:p>
        </p:txBody>
      </p:sp>
      <p:sp>
        <p:nvSpPr>
          <p:cNvPr id="87043" name="Rectangle 4">
            <a:extLst>
              <a:ext uri="{FF2B5EF4-FFF2-40B4-BE49-F238E27FC236}">
                <a16:creationId xmlns:a16="http://schemas.microsoft.com/office/drawing/2014/main" id="{BF1036CE-81C8-3E04-B4FA-7BAC8CF894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206375"/>
            <a:ext cx="8259762" cy="701675"/>
          </a:xfrm>
        </p:spPr>
        <p:txBody>
          <a:bodyPr/>
          <a:lstStyle/>
          <a:p>
            <a:pPr eaLnBrk="1" hangingPunct="1"/>
            <a:r>
              <a:rPr lang="en-AU" altLang="en-US" sz="4000"/>
              <a:t>CINT2006 for Intel Core i7 920</a:t>
            </a:r>
          </a:p>
        </p:txBody>
      </p:sp>
      <p:pic>
        <p:nvPicPr>
          <p:cNvPr id="87044" name="Picture 5">
            <a:extLst>
              <a:ext uri="{FF2B5EF4-FFF2-40B4-BE49-F238E27FC236}">
                <a16:creationId xmlns:a16="http://schemas.microsoft.com/office/drawing/2014/main" id="{7010728F-F793-1F45-8A57-D8D982700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196975"/>
            <a:ext cx="8305800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Footer Placeholder 3">
            <a:extLst>
              <a:ext uri="{FF2B5EF4-FFF2-40B4-BE49-F238E27FC236}">
                <a16:creationId xmlns:a16="http://schemas.microsoft.com/office/drawing/2014/main" id="{8C5D82B0-830C-0952-C8F5-57546BACF3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E5773A1A-4126-E14C-B284-51BE9BEB65D1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84</a:t>
            </a:fld>
            <a:endParaRPr lang="en-AU" altLang="en-US" sz="1400"/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17C2545C-73DD-0A30-E695-7CC527C9AD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pPr eaLnBrk="1" hangingPunct="1"/>
            <a:r>
              <a:rPr lang="en-AU" altLang="en-US"/>
              <a:t>SPEC Power Benchmark</a:t>
            </a:r>
          </a:p>
        </p:txBody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1CE66C24-DA88-4026-0940-3FCE12BB1D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447925"/>
          </a:xfrm>
        </p:spPr>
        <p:txBody>
          <a:bodyPr/>
          <a:lstStyle/>
          <a:p>
            <a:pPr eaLnBrk="1" hangingPunct="1"/>
            <a:r>
              <a:rPr lang="en-AU" altLang="en-US"/>
              <a:t>Power consumption of server at different workload levels</a:t>
            </a:r>
          </a:p>
          <a:p>
            <a:pPr lvl="1" eaLnBrk="1" hangingPunct="1"/>
            <a:r>
              <a:rPr lang="en-AU" altLang="en-US"/>
              <a:t>Performance: ssj_ops/sec</a:t>
            </a:r>
          </a:p>
          <a:p>
            <a:pPr lvl="1" eaLnBrk="1" hangingPunct="1"/>
            <a:r>
              <a:rPr lang="en-AU" altLang="en-US"/>
              <a:t>Power: Watts (Joules/sec)</a:t>
            </a:r>
          </a:p>
        </p:txBody>
      </p:sp>
      <p:graphicFrame>
        <p:nvGraphicFramePr>
          <p:cNvPr id="89093" name="Object 4">
            <a:extLst>
              <a:ext uri="{FF2B5EF4-FFF2-40B4-BE49-F238E27FC236}">
                <a16:creationId xmlns:a16="http://schemas.microsoft.com/office/drawing/2014/main" id="{A2729519-676E-6235-4B49-FB467253D4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6013" y="3500438"/>
          <a:ext cx="7288212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3972400" imgH="10528300" progId="Equation.3">
                  <p:embed/>
                </p:oleObj>
              </mc:Choice>
              <mc:Fallback>
                <p:oleObj name="Equation" r:id="rId3" imgW="83972400" imgH="10528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3500438"/>
                        <a:ext cx="7288212" cy="914400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Footer Placeholder 2">
            <a:extLst>
              <a:ext uri="{FF2B5EF4-FFF2-40B4-BE49-F238E27FC236}">
                <a16:creationId xmlns:a16="http://schemas.microsoft.com/office/drawing/2014/main" id="{C4168B91-7A49-4767-1028-AA335EAEAF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56C27A09-F36B-9849-B706-2D9C701A93BE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85</a:t>
            </a:fld>
            <a:endParaRPr lang="en-AU" altLang="en-US" sz="1400"/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1979CF53-B4E6-A575-1B05-7CE0630A87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261938"/>
            <a:ext cx="8259762" cy="646112"/>
          </a:xfrm>
        </p:spPr>
        <p:txBody>
          <a:bodyPr/>
          <a:lstStyle/>
          <a:p>
            <a:pPr eaLnBrk="1" hangingPunct="1"/>
            <a:r>
              <a:rPr lang="en-AU" altLang="en-US" sz="3600"/>
              <a:t>SPECpower_ssj2008 for Xeon X5650</a:t>
            </a:r>
          </a:p>
        </p:txBody>
      </p:sp>
      <p:pic>
        <p:nvPicPr>
          <p:cNvPr id="91140" name="Picture 101">
            <a:extLst>
              <a:ext uri="{FF2B5EF4-FFF2-40B4-BE49-F238E27FC236}">
                <a16:creationId xmlns:a16="http://schemas.microsoft.com/office/drawing/2014/main" id="{367927BE-0891-5F32-AF31-A617A0D33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1238250"/>
            <a:ext cx="7581900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Footer Placeholder 3">
            <a:extLst>
              <a:ext uri="{FF2B5EF4-FFF2-40B4-BE49-F238E27FC236}">
                <a16:creationId xmlns:a16="http://schemas.microsoft.com/office/drawing/2014/main" id="{0AD97096-2C1D-BD1B-A2E9-6F30AEC232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DC75A28F-7622-4943-BB60-2F43AEA20BDB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86</a:t>
            </a:fld>
            <a:endParaRPr lang="en-AU" altLang="en-US" sz="1400"/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4AAA4280-762A-3587-C9B8-E3839071D3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pPr eaLnBrk="1" hangingPunct="1"/>
            <a:r>
              <a:rPr lang="en-US" altLang="en-US"/>
              <a:t>Pitfall: Amdahl’s Law</a:t>
            </a:r>
            <a:endParaRPr lang="en-AU" altLang="en-US"/>
          </a:p>
        </p:txBody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B7BCEFB7-5CDB-F520-486B-E9B1397936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7991475" cy="1439862"/>
          </a:xfrm>
        </p:spPr>
        <p:txBody>
          <a:bodyPr/>
          <a:lstStyle/>
          <a:p>
            <a:pPr eaLnBrk="1" hangingPunct="1"/>
            <a:r>
              <a:rPr lang="en-US" altLang="en-US" sz="2800"/>
              <a:t>Improving an aspect of a computer and expecting a proportional improvement in overall performance</a:t>
            </a:r>
            <a:endParaRPr lang="en-US" altLang="en-US" sz="2800">
              <a:sym typeface="Wingdings" pitchFamily="2" charset="77"/>
            </a:endParaRPr>
          </a:p>
        </p:txBody>
      </p:sp>
      <p:sp>
        <p:nvSpPr>
          <p:cNvPr id="93189" name="Text Box 4">
            <a:extLst>
              <a:ext uri="{FF2B5EF4-FFF2-40B4-BE49-F238E27FC236}">
                <a16:creationId xmlns:a16="http://schemas.microsoft.com/office/drawing/2014/main" id="{6CE9B74F-0D2B-2262-E9A0-94C61F45AB77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496175" y="1279525"/>
            <a:ext cx="2928938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§1.10 Fallacies and Pitfalls</a:t>
            </a:r>
          </a:p>
        </p:txBody>
      </p:sp>
      <p:graphicFrame>
        <p:nvGraphicFramePr>
          <p:cNvPr id="93190" name="Object 5">
            <a:extLst>
              <a:ext uri="{FF2B5EF4-FFF2-40B4-BE49-F238E27FC236}">
                <a16:creationId xmlns:a16="http://schemas.microsoft.com/office/drawing/2014/main" id="{009C6C91-20E9-9FEF-187D-61B96AD0AB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87675" y="4868863"/>
          <a:ext cx="1728788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900900" imgH="9067800" progId="Equation.3">
                  <p:embed/>
                </p:oleObj>
              </mc:Choice>
              <mc:Fallback>
                <p:oleObj name="Equation" r:id="rId3" imgW="19900900" imgH="9067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4868863"/>
                        <a:ext cx="1728788" cy="788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191" name="Rectangle 6">
            <a:extLst>
              <a:ext uri="{FF2B5EF4-FFF2-40B4-BE49-F238E27FC236}">
                <a16:creationId xmlns:a16="http://schemas.microsoft.com/office/drawing/2014/main" id="{8658CB0F-5A45-9458-460B-5255E9124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900" y="4941888"/>
            <a:ext cx="3455988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/>
            <a:r>
              <a:rPr lang="en-US" altLang="en-US" sz="2400"/>
              <a:t>Can’t be done!</a:t>
            </a:r>
            <a:endParaRPr lang="en-US" altLang="en-US" sz="2400">
              <a:cs typeface="Tahoma" panose="020B0604030504040204" pitchFamily="34" charset="0"/>
            </a:endParaRPr>
          </a:p>
        </p:txBody>
      </p:sp>
      <p:graphicFrame>
        <p:nvGraphicFramePr>
          <p:cNvPr id="93192" name="Object 7">
            <a:extLst>
              <a:ext uri="{FF2B5EF4-FFF2-40B4-BE49-F238E27FC236}">
                <a16:creationId xmlns:a16="http://schemas.microsoft.com/office/drawing/2014/main" id="{1B82736B-73AB-983E-15EC-0DBC35CDA7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63713" y="2565400"/>
          <a:ext cx="5287962" cy="83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0858400" imgH="9652000" progId="Equation.3">
                  <p:embed/>
                </p:oleObj>
              </mc:Choice>
              <mc:Fallback>
                <p:oleObj name="Equation" r:id="rId5" imgW="60858400" imgH="96520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2565400"/>
                        <a:ext cx="5287962" cy="839788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193" name="Rectangle 8">
            <a:extLst>
              <a:ext uri="{FF2B5EF4-FFF2-40B4-BE49-F238E27FC236}">
                <a16:creationId xmlns:a16="http://schemas.microsoft.com/office/drawing/2014/main" id="{51499CD8-B161-F846-7A5F-04AACA220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3500438"/>
            <a:ext cx="7991475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>
                <a:sym typeface="Wingdings" pitchFamily="2" charset="77"/>
              </a:rPr>
              <a:t>Example: multiply accounts for 80s/100s</a:t>
            </a:r>
          </a:p>
          <a:p>
            <a:pPr lvl="1" eaLnBrk="1" hangingPunct="1"/>
            <a:r>
              <a:rPr lang="en-US" altLang="en-US" sz="2400"/>
              <a:t>How much improvement in multiply performance to get 5× overall?</a:t>
            </a:r>
          </a:p>
        </p:txBody>
      </p:sp>
      <p:sp>
        <p:nvSpPr>
          <p:cNvPr id="93194" name="Rectangle 9">
            <a:extLst>
              <a:ext uri="{FF2B5EF4-FFF2-40B4-BE49-F238E27FC236}">
                <a16:creationId xmlns:a16="http://schemas.microsoft.com/office/drawing/2014/main" id="{D1FD21BE-3537-A823-6459-B17127FFA7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5661025"/>
            <a:ext cx="79914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>
                <a:sym typeface="Wingdings" pitchFamily="2" charset="77"/>
              </a:rPr>
              <a:t>Corollary: make the common case fast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Footer Placeholder 3">
            <a:extLst>
              <a:ext uri="{FF2B5EF4-FFF2-40B4-BE49-F238E27FC236}">
                <a16:creationId xmlns:a16="http://schemas.microsoft.com/office/drawing/2014/main" id="{792D477A-57CB-8C22-784A-29A79FFAD2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9902869F-21E6-C04E-8D59-49C3FC49F9D3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87</a:t>
            </a:fld>
            <a:endParaRPr lang="en-AU" altLang="en-US" sz="1400"/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81327D19-0650-8402-91C7-ADAF5831E5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pPr eaLnBrk="1" hangingPunct="1"/>
            <a:r>
              <a:rPr lang="en-AU" altLang="en-US"/>
              <a:t>Fallacy: Low Power at Idle</a:t>
            </a:r>
          </a:p>
        </p:txBody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BF542D49-B268-BBFD-AA10-3A3F3562D2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Look back at i7 power benchmark</a:t>
            </a:r>
          </a:p>
          <a:p>
            <a:pPr lvl="1" eaLnBrk="1" hangingPunct="1"/>
            <a:r>
              <a:rPr lang="en-AU" altLang="en-US"/>
              <a:t>At 100% load: 258W</a:t>
            </a:r>
          </a:p>
          <a:p>
            <a:pPr lvl="1" eaLnBrk="1" hangingPunct="1"/>
            <a:r>
              <a:rPr lang="en-AU" altLang="en-US"/>
              <a:t>At 50% load: 170W (66%)</a:t>
            </a:r>
          </a:p>
          <a:p>
            <a:pPr lvl="1" eaLnBrk="1" hangingPunct="1"/>
            <a:r>
              <a:rPr lang="en-AU" altLang="en-US"/>
              <a:t>At 10% load: 121W (47%)</a:t>
            </a:r>
          </a:p>
          <a:p>
            <a:pPr eaLnBrk="1" hangingPunct="1"/>
            <a:r>
              <a:rPr lang="en-AU" altLang="en-US"/>
              <a:t>Google data center</a:t>
            </a:r>
          </a:p>
          <a:p>
            <a:pPr lvl="1" eaLnBrk="1" hangingPunct="1"/>
            <a:r>
              <a:rPr lang="en-AU" altLang="en-US"/>
              <a:t>Mostly operates at 10% </a:t>
            </a:r>
            <a:r>
              <a:rPr lang="en-AU" altLang="en-US">
                <a:cs typeface="Arial" panose="020B0604020202020204" pitchFamily="34" charset="0"/>
              </a:rPr>
              <a:t>– 50% load</a:t>
            </a:r>
          </a:p>
          <a:p>
            <a:pPr lvl="1" eaLnBrk="1" hangingPunct="1"/>
            <a:r>
              <a:rPr lang="en-AU" altLang="en-US">
                <a:cs typeface="Arial" panose="020B0604020202020204" pitchFamily="34" charset="0"/>
              </a:rPr>
              <a:t>At 100% load less than 1% of the time</a:t>
            </a:r>
          </a:p>
          <a:p>
            <a:pPr eaLnBrk="1" hangingPunct="1"/>
            <a:r>
              <a:rPr lang="en-AU" altLang="en-US">
                <a:cs typeface="Arial" panose="020B0604020202020204" pitchFamily="34" charset="0"/>
              </a:rPr>
              <a:t>Consider designing processors to make power proportional to load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Footer Placeholder 3">
            <a:extLst>
              <a:ext uri="{FF2B5EF4-FFF2-40B4-BE49-F238E27FC236}">
                <a16:creationId xmlns:a16="http://schemas.microsoft.com/office/drawing/2014/main" id="{05F5E00A-510A-7384-D8F9-0F084AAF5A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DF8C99F3-5FC3-7A4C-AE51-0BD2A0A95085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88</a:t>
            </a:fld>
            <a:endParaRPr lang="en-AU" altLang="en-US" sz="1400"/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EB4F1A71-EF29-CBC0-481F-907C772594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266700"/>
            <a:ext cx="8259762" cy="641350"/>
          </a:xfrm>
        </p:spPr>
        <p:txBody>
          <a:bodyPr/>
          <a:lstStyle/>
          <a:p>
            <a:pPr eaLnBrk="1" hangingPunct="1"/>
            <a:r>
              <a:rPr lang="en-US" altLang="en-US" sz="3600"/>
              <a:t>Pitfall: MIPS as a Performance Metric</a:t>
            </a:r>
            <a:endParaRPr lang="en-AU" altLang="en-US" sz="3600"/>
          </a:p>
        </p:txBody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3E9D82AB-8EBC-2BF9-3D49-5AF6813EAF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087562"/>
          </a:xfrm>
        </p:spPr>
        <p:txBody>
          <a:bodyPr/>
          <a:lstStyle/>
          <a:p>
            <a:pPr eaLnBrk="1" hangingPunct="1"/>
            <a:r>
              <a:rPr lang="en-US" altLang="en-US" dirty="0"/>
              <a:t>MIPS: Millions of Instructions Per Second</a:t>
            </a:r>
          </a:p>
          <a:p>
            <a:pPr lvl="1" eaLnBrk="1" hangingPunct="1"/>
            <a:r>
              <a:rPr lang="en-US" altLang="en-US" dirty="0"/>
              <a:t>Doesn’t account for</a:t>
            </a:r>
          </a:p>
          <a:p>
            <a:pPr lvl="2" eaLnBrk="1" hangingPunct="1"/>
            <a:r>
              <a:rPr lang="en-US" altLang="en-US" dirty="0"/>
              <a:t>Differences in ISAs between computers</a:t>
            </a:r>
          </a:p>
          <a:p>
            <a:pPr lvl="2" eaLnBrk="1" hangingPunct="1"/>
            <a:r>
              <a:rPr lang="en-US" altLang="en-US" dirty="0"/>
              <a:t>Differences in complexity between instructions</a:t>
            </a:r>
          </a:p>
        </p:txBody>
      </p:sp>
      <p:graphicFrame>
        <p:nvGraphicFramePr>
          <p:cNvPr id="97285" name="Object 4">
            <a:extLst>
              <a:ext uri="{FF2B5EF4-FFF2-40B4-BE49-F238E27FC236}">
                <a16:creationId xmlns:a16="http://schemas.microsoft.com/office/drawing/2014/main" id="{03ED8709-0FBB-52C9-23CA-4C134F88DE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31913" y="3360738"/>
          <a:ext cx="6556375" cy="208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5488800" imgH="23990300" progId="Equation.3">
                  <p:embed/>
                </p:oleObj>
              </mc:Choice>
              <mc:Fallback>
                <p:oleObj name="Equation" r:id="rId3" imgW="75488800" imgH="23990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3360738"/>
                        <a:ext cx="6556375" cy="2084387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286" name="Rectangle 5">
            <a:extLst>
              <a:ext uri="{FF2B5EF4-FFF2-40B4-BE49-F238E27FC236}">
                <a16:creationId xmlns:a16="http://schemas.microsoft.com/office/drawing/2014/main" id="{2F856E52-475F-E8AA-9379-6E6306D1F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5589588"/>
            <a:ext cx="8270875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/>
            <a:r>
              <a:rPr lang="en-US" altLang="en-US"/>
              <a:t>CPI varies between programs on a given CPU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Footer Placeholder 3">
            <a:extLst>
              <a:ext uri="{FF2B5EF4-FFF2-40B4-BE49-F238E27FC236}">
                <a16:creationId xmlns:a16="http://schemas.microsoft.com/office/drawing/2014/main" id="{8E7A55E6-37E7-7005-B006-B0A2BA1104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871D55CE-3D7A-B941-A3A9-AEC74B296ADE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89</a:t>
            </a:fld>
            <a:endParaRPr lang="en-AU" altLang="en-US" sz="1400"/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8E09D912-69EA-577D-1669-7416333DF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pPr eaLnBrk="1" hangingPunct="1"/>
            <a:r>
              <a:rPr lang="en-US" altLang="en-US"/>
              <a:t>Concluding Remarks</a:t>
            </a:r>
            <a:endParaRPr lang="en-AU" altLang="en-US"/>
          </a:p>
        </p:txBody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46190B28-F761-7B4A-BB5C-0B826406DE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Cost/performance is improving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Due to underlying technology development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Hierarchical layers of abstraction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In both hardware and software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Instruction set architecture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The hardware/software interface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Execution time: the best performance measure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Power is a limiting factor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Use parallelism to improve performance</a:t>
            </a:r>
          </a:p>
        </p:txBody>
      </p:sp>
      <p:sp>
        <p:nvSpPr>
          <p:cNvPr id="99333" name="Text Box 4">
            <a:extLst>
              <a:ext uri="{FF2B5EF4-FFF2-40B4-BE49-F238E27FC236}">
                <a16:creationId xmlns:a16="http://schemas.microsoft.com/office/drawing/2014/main" id="{2E9135C0-DC02-2431-F523-8DC0953F3199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554119" y="1223169"/>
            <a:ext cx="28130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77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§1.9 Concluding Remarks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BD9E428-EE49-4C21-A687-8EA02C13FF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0" indent="0" eaLnBrk="1" hangingPunct="1">
              <a:lnSpc>
                <a:spcPct val="90000"/>
              </a:lnSpc>
            </a:pPr>
            <a:r>
              <a:rPr lang="en-US" altLang="x-none" sz="2600" dirty="0">
                <a:latin typeface="+mn-lt"/>
                <a:cs typeface="+mn-cs"/>
              </a:rPr>
              <a:t>Three most common abstractions that are of interest to us</a:t>
            </a:r>
          </a:p>
          <a:p>
            <a:pPr eaLnBrk="1" hangingPunct="1">
              <a:lnSpc>
                <a:spcPct val="90000"/>
              </a:lnSpc>
              <a:buFont typeface="Wingdings" pitchFamily="2" charset="77"/>
              <a:buChar char="n"/>
            </a:pPr>
            <a:r>
              <a:rPr lang="en-US" altLang="x-none" sz="3200" dirty="0">
                <a:latin typeface="+mn-lt"/>
                <a:cs typeface="+mn-cs"/>
              </a:rPr>
              <a:t>1.	Computer Organization. Defines how the processor components (HW) are connected, and how information flows between them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x-none" sz="3200" dirty="0">
                <a:latin typeface="+mn-lt"/>
                <a:cs typeface="+mn-cs"/>
              </a:rPr>
              <a:t>Central Processing Unit (CPU), Cache, Memory, I/O, </a:t>
            </a:r>
            <a:r>
              <a:rPr lang="en-US" altLang="x-none" sz="3200" dirty="0" err="1">
                <a:latin typeface="+mn-lt"/>
                <a:cs typeface="+mn-cs"/>
              </a:rPr>
              <a:t>etc</a:t>
            </a:r>
            <a:endParaRPr lang="en-US" altLang="x-none" sz="3200" dirty="0">
              <a:latin typeface="+mn-lt"/>
              <a:cs typeface="+mn-cs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x-none" sz="3200" dirty="0">
                <a:latin typeface="+mn-lt"/>
                <a:cs typeface="+mn-cs"/>
              </a:rPr>
              <a:t>and components within a CPU (the various pipeline stages, registers </a:t>
            </a:r>
            <a:r>
              <a:rPr lang="en-US" altLang="x-none" sz="3200" dirty="0" err="1">
                <a:latin typeface="+mn-lt"/>
                <a:cs typeface="+mn-cs"/>
              </a:rPr>
              <a:t>etc</a:t>
            </a:r>
            <a:r>
              <a:rPr lang="en-US" altLang="x-none" sz="3200" dirty="0">
                <a:latin typeface="+mn-lt"/>
                <a:cs typeface="+mn-cs"/>
              </a:rPr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x-none" sz="3200" dirty="0">
                <a:latin typeface="+mn-lt"/>
                <a:cs typeface="+mn-cs"/>
              </a:rPr>
              <a:t>CPU </a:t>
            </a:r>
            <a:r>
              <a:rPr lang="en-US" altLang="x-none" sz="3200" dirty="0">
                <a:latin typeface="+mn-lt"/>
                <a:cs typeface="+mn-cs"/>
                <a:sym typeface="Wingdings"/>
              </a:rPr>
              <a:t> Control unit and Arithmetic and Logic Unit (ALU)</a:t>
            </a:r>
            <a:endParaRPr lang="en-US" altLang="x-none" sz="3200" dirty="0">
              <a:latin typeface="+mn-lt"/>
              <a:cs typeface="+mn-cs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147580-4D50-3374-F5C6-A8C82D221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x-none" sz="2400" dirty="0">
                <a:latin typeface="Times" charset="0"/>
              </a:rPr>
              <a:t>Computer Organization V. Computer Architecture</a:t>
            </a: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9A7C19-643C-C078-C622-2725F709FCA5}"/>
              </a:ext>
            </a:extLst>
          </p:cNvPr>
          <p:cNvSpPr txBox="1">
            <a:spLocks/>
          </p:cNvSpPr>
          <p:nvPr/>
        </p:nvSpPr>
        <p:spPr>
          <a:xfrm>
            <a:off x="1692275" y="6381750"/>
            <a:ext cx="7272338" cy="3587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77"/>
              <a:buChar char="n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77"/>
              <a:buChar char="n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77"/>
              <a:buChar char="n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77"/>
              <a:buChar char="n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 dirty="0"/>
              <a:t>Chapter 1 — Computer Abstractions and Technology — </a:t>
            </a:r>
            <a:fld id="{3AC4DB8B-761E-1844-BFD3-CF256D2A8645}" type="slidenum">
              <a:rPr lang="en-AU" altLang="en-US" sz="1400" smtClean="0"/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AU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4038142"/>
      </p:ext>
    </p:extLst>
  </p:cSld>
  <p:clrMapOvr>
    <a:masterClrMapping/>
  </p:clrMapOvr>
</p:sld>
</file>

<file path=ppt/theme/theme1.xml><?xml version="1.0" encoding="utf-8"?>
<a:theme xmlns:a="http://schemas.openxmlformats.org/drawingml/2006/main" name="2_Blends">
  <a:themeElements>
    <a:clrScheme name="2_Blends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2_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23261</TotalTime>
  <Words>6774</Words>
  <Application>Microsoft Macintosh PowerPoint</Application>
  <PresentationFormat>On-screen Show (4:3)</PresentationFormat>
  <Paragraphs>1172</Paragraphs>
  <Slides>89</Slides>
  <Notes>69</Notes>
  <HiddenSlides>9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89</vt:i4>
      </vt:variant>
    </vt:vector>
  </HeadingPairs>
  <TitlesOfParts>
    <vt:vector size="106" baseType="lpstr">
      <vt:lpstr>Arial</vt:lpstr>
      <vt:lpstr>Arial Black</vt:lpstr>
      <vt:lpstr>ArialMT</vt:lpstr>
      <vt:lpstr>Calibri</vt:lpstr>
      <vt:lpstr>Courier New</vt:lpstr>
      <vt:lpstr>Lato Extended</vt:lpstr>
      <vt:lpstr>MinionPro</vt:lpstr>
      <vt:lpstr>Symbol</vt:lpstr>
      <vt:lpstr>system-ui</vt:lpstr>
      <vt:lpstr>Tahoma</vt:lpstr>
      <vt:lpstr>Times</vt:lpstr>
      <vt:lpstr>Times New Roman</vt:lpstr>
      <vt:lpstr>Wingdings</vt:lpstr>
      <vt:lpstr>2_Blends</vt:lpstr>
      <vt:lpstr>Document</vt:lpstr>
      <vt:lpstr>Equation</vt:lpstr>
      <vt:lpstr>Chart</vt:lpstr>
      <vt:lpstr>CSCE 2610  </vt:lpstr>
      <vt:lpstr>PowerPoint Presentation</vt:lpstr>
      <vt:lpstr>CSCE 2610: Assembly Language and Computer Organization The Hardware and Software Interface</vt:lpstr>
      <vt:lpstr>PowerPoint Presentation</vt:lpstr>
      <vt:lpstr>How will you be graded?</vt:lpstr>
      <vt:lpstr>General Info</vt:lpstr>
      <vt:lpstr>PowerPoint Presentation</vt:lpstr>
      <vt:lpstr>PowerPoint Presentation</vt:lpstr>
      <vt:lpstr>Computer Organization V. Computer Architecture</vt:lpstr>
      <vt:lpstr>Organization v. Architecture</vt:lpstr>
      <vt:lpstr>ARM Instructions</vt:lpstr>
      <vt:lpstr>Everything, altogether, all at once</vt:lpstr>
      <vt:lpstr>Layers of Abstraction</vt:lpstr>
      <vt:lpstr>PowerPoint Presentation</vt:lpstr>
      <vt:lpstr>Background</vt:lpstr>
      <vt:lpstr>The Computer Revolution</vt:lpstr>
      <vt:lpstr>Classes of Computers</vt:lpstr>
      <vt:lpstr>Classes of Computers</vt:lpstr>
      <vt:lpstr>Classes of Computers</vt:lpstr>
      <vt:lpstr>The PostPC Era</vt:lpstr>
      <vt:lpstr>The PostPC Era</vt:lpstr>
      <vt:lpstr>What You Will Learn</vt:lpstr>
      <vt:lpstr>Understanding Performance</vt:lpstr>
      <vt:lpstr>Eight Great Ideas</vt:lpstr>
      <vt:lpstr>8 Great Ideas in Computer Arch</vt:lpstr>
      <vt:lpstr>Below Your Program</vt:lpstr>
      <vt:lpstr>Levels of Program Code</vt:lpstr>
      <vt:lpstr>Levels of Code</vt:lpstr>
      <vt:lpstr>Components of a Computer</vt:lpstr>
      <vt:lpstr>Touchscreen</vt:lpstr>
      <vt:lpstr>Through the Looking Glass</vt:lpstr>
      <vt:lpstr>Opening the Box</vt:lpstr>
      <vt:lpstr>Inside the Processor (CPU)</vt:lpstr>
      <vt:lpstr>Inside the Processor</vt:lpstr>
      <vt:lpstr>Abstractions</vt:lpstr>
      <vt:lpstr>A Safe Place for Data</vt:lpstr>
      <vt:lpstr>Networks</vt:lpstr>
      <vt:lpstr>Technology Trends</vt:lpstr>
      <vt:lpstr>Semiconductor Technology</vt:lpstr>
      <vt:lpstr>Manufacturing ICs</vt:lpstr>
      <vt:lpstr>Intel Core i7 Wafer</vt:lpstr>
      <vt:lpstr>Integrated Circuit Cost</vt:lpstr>
      <vt:lpstr>PowerPoint Presentation</vt:lpstr>
      <vt:lpstr>PowerPoint Presentation</vt:lpstr>
      <vt:lpstr>Defining Performance</vt:lpstr>
      <vt:lpstr>Which aircraft is the best?</vt:lpstr>
      <vt:lpstr>What matters most?</vt:lpstr>
      <vt:lpstr>PowerPoint Presentation</vt:lpstr>
      <vt:lpstr>What changes?</vt:lpstr>
      <vt:lpstr>Response Time and Throughput</vt:lpstr>
      <vt:lpstr>Relative Performance</vt:lpstr>
      <vt:lpstr>Measuring Execution Time</vt:lpstr>
      <vt:lpstr>Measuring</vt:lpstr>
      <vt:lpstr>Measuring Time</vt:lpstr>
      <vt:lpstr>Clock Rate : Clock Cycle</vt:lpstr>
      <vt:lpstr>Measuring Speed</vt:lpstr>
      <vt:lpstr>CPU Clocking</vt:lpstr>
      <vt:lpstr>Terms and 1 Equation</vt:lpstr>
      <vt:lpstr>Generalizing the Equation</vt:lpstr>
      <vt:lpstr>A Peak at the Instructions</vt:lpstr>
      <vt:lpstr>Datapath (chap 4)</vt:lpstr>
      <vt:lpstr>CPU Time</vt:lpstr>
      <vt:lpstr>CPU Time Example</vt:lpstr>
      <vt:lpstr>Instruction Count and CPI</vt:lpstr>
      <vt:lpstr>CPI Example</vt:lpstr>
      <vt:lpstr>CPI in More Detail</vt:lpstr>
      <vt:lpstr>PowerPoint Presentation</vt:lpstr>
      <vt:lpstr>CPI Example</vt:lpstr>
      <vt:lpstr>PowerPoint Presentation</vt:lpstr>
      <vt:lpstr>PowerPoint Presentation</vt:lpstr>
      <vt:lpstr>PowerPoint Presentation</vt:lpstr>
      <vt:lpstr>Slowest to Fastest</vt:lpstr>
      <vt:lpstr>PowerPoint Presentation</vt:lpstr>
      <vt:lpstr>PowerPoint Presentation</vt:lpstr>
      <vt:lpstr>PowerPoint Presentation</vt:lpstr>
      <vt:lpstr>Performance Summary</vt:lpstr>
      <vt:lpstr>Power Trends</vt:lpstr>
      <vt:lpstr>Reducing Power</vt:lpstr>
      <vt:lpstr>PowerPoint Presentation</vt:lpstr>
      <vt:lpstr>Uniprocessor Performance</vt:lpstr>
      <vt:lpstr>Multiprocessors</vt:lpstr>
      <vt:lpstr>SPEC CPU Benchmark</vt:lpstr>
      <vt:lpstr>CINT2006 for Intel Core i7 920</vt:lpstr>
      <vt:lpstr>SPEC Power Benchmark</vt:lpstr>
      <vt:lpstr>SPECpower_ssj2008 for Xeon X5650</vt:lpstr>
      <vt:lpstr>Pitfall: Amdahl’s Law</vt:lpstr>
      <vt:lpstr>Fallacy: Low Power at Idle</vt:lpstr>
      <vt:lpstr>Pitfall: MIPS as a Performance Metric</vt:lpstr>
      <vt:lpstr>Concluding Remarks</vt:lpstr>
    </vt:vector>
  </TitlesOfParts>
  <Company>Ashenden Designs Pty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Rosetta Demostrator Project MASC, Adelaide University and Ashenden Designs</dc:title>
  <dc:creator>Peter J. Ashenden</dc:creator>
  <cp:lastModifiedBy>James, Gary</cp:lastModifiedBy>
  <cp:revision>175</cp:revision>
  <dcterms:created xsi:type="dcterms:W3CDTF">2001-07-25T06:45:25Z</dcterms:created>
  <dcterms:modified xsi:type="dcterms:W3CDTF">2024-05-24T05:34:30Z</dcterms:modified>
</cp:coreProperties>
</file>